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29"/>
  </p:notesMasterIdLst>
  <p:handoutMasterIdLst>
    <p:handoutMasterId r:id="rId30"/>
  </p:handoutMasterIdLst>
  <p:sldIdLst>
    <p:sldId id="2147309208" r:id="rId5"/>
    <p:sldId id="2147482565" r:id="rId6"/>
    <p:sldId id="2147309226" r:id="rId7"/>
    <p:sldId id="2147482566" r:id="rId8"/>
    <p:sldId id="2147309210" r:id="rId9"/>
    <p:sldId id="2147482563" r:id="rId10"/>
    <p:sldId id="2147482560" r:id="rId11"/>
    <p:sldId id="2147309209" r:id="rId12"/>
    <p:sldId id="2147309225" r:id="rId13"/>
    <p:sldId id="2147309222" r:id="rId14"/>
    <p:sldId id="2147309217" r:id="rId15"/>
    <p:sldId id="2147309218" r:id="rId16"/>
    <p:sldId id="2147309223" r:id="rId17"/>
    <p:sldId id="2147309216" r:id="rId18"/>
    <p:sldId id="2147309220" r:id="rId19"/>
    <p:sldId id="2147309221" r:id="rId20"/>
    <p:sldId id="2147482564" r:id="rId21"/>
    <p:sldId id="2147309224" r:id="rId22"/>
    <p:sldId id="2147309215" r:id="rId23"/>
    <p:sldId id="2147309212" r:id="rId24"/>
    <p:sldId id="2147309213" r:id="rId25"/>
    <p:sldId id="2147482561" r:id="rId26"/>
    <p:sldId id="2147482562" r:id="rId27"/>
    <p:sldId id="214730920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DB18E48-A59D-5FEB-8FC7-80BFB97E7415}" name="Stephanie Kim-Poston" initials="SK" userId="S::skimpost@global.cadence.com::1f57b9cf-50aa-4983-a41a-a4ec674019e8" providerId="AD"/>
  <p188:author id="{D6B6D08F-3E8A-128C-FA9F-0CAA1C4C177D}" name="Yesenia Carrillo" initials="YC" userId="S::yesenia@global.cadence.com::cbcd6db8-3c7c-4082-98e5-42c97f03ebab" providerId="AD"/>
  <p188:author id="{38C811A7-212C-6438-0352-F0B55EF02F09}" name="Nicole Johnson" initials="NJ" userId="S::njohnson@global.cadence.com::8d088d6c-2a72-450a-8647-982fee02c432" providerId="AD"/>
  <p188:author id="{4A3F96F0-282A-0AA3-19F3-63588C4FEC09}" name="Tina Jones" initials="" userId="S::tinaj@global.cadence.com::d526dd4a-88dc-4c3d-a7ed-eb063684ca6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3DA49"/>
    <a:srgbClr val="2CCCD3"/>
    <a:srgbClr val="FEC400"/>
    <a:srgbClr val="FA4616"/>
    <a:srgbClr val="E4002B"/>
    <a:srgbClr val="FF9334"/>
    <a:srgbClr val="C8D616"/>
    <a:srgbClr val="FFB81C"/>
    <a:srgbClr val="FF944E"/>
    <a:srgbClr val="9CEB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82"/>
    <p:restoredTop sz="94694"/>
  </p:normalViewPr>
  <p:slideViewPr>
    <p:cSldViewPr snapToGrid="0">
      <p:cViewPr varScale="1">
        <p:scale>
          <a:sx n="117" d="100"/>
          <a:sy n="117" d="100"/>
        </p:scale>
        <p:origin x="970" y="8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8/10/relationships/authors" Target="author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bwMode="gray">
          <a:xfrm>
            <a:off x="107140" y="8757395"/>
            <a:ext cx="347445" cy="238400"/>
          </a:xfrm>
          <a:prstGeom prst="rect">
            <a:avLst/>
          </a:prstGeom>
          <a:noFill/>
        </p:spPr>
        <p:txBody>
          <a:bodyPr wrap="none" lIns="95610" tIns="47805" rIns="95610" bIns="47805" rtlCol="0">
            <a:spAutoFit/>
          </a:bodyPr>
          <a:lstStyle/>
          <a:p>
            <a:pPr algn="r"/>
            <a:fld id="{2B7AF141-2B95-496E-A444-1A6308939B01}" type="slidenum">
              <a:rPr lang="en-US" sz="900">
                <a:solidFill>
                  <a:schemeClr val="accent3"/>
                </a:solidFill>
              </a:rPr>
              <a:pPr algn="r"/>
              <a:t>‹#›</a:t>
            </a:fld>
            <a:endParaRPr lang="en-US" sz="900">
              <a:solidFill>
                <a:schemeClr val="accent3"/>
              </a:solidFill>
            </a:endParaRPr>
          </a:p>
        </p:txBody>
      </p:sp>
      <p:sp>
        <p:nvSpPr>
          <p:cNvPr id="7" name="TextBox 6"/>
          <p:cNvSpPr txBox="1"/>
          <p:nvPr/>
        </p:nvSpPr>
        <p:spPr bwMode="gray">
          <a:xfrm>
            <a:off x="378553" y="8757395"/>
            <a:ext cx="3851140" cy="235043"/>
          </a:xfrm>
          <a:prstGeom prst="rect">
            <a:avLst/>
          </a:prstGeom>
          <a:noFill/>
        </p:spPr>
        <p:txBody>
          <a:bodyPr wrap="none" lIns="95610" tIns="47805" rIns="95610" bIns="47805" rtlCol="0">
            <a:spAutoFit/>
          </a:bodyPr>
          <a:lstStyle/>
          <a:p>
            <a:pPr>
              <a:defRPr/>
            </a:pPr>
            <a:r>
              <a:rPr lang="en-US" sz="900">
                <a:solidFill>
                  <a:schemeClr val="bg1">
                    <a:lumMod val="75000"/>
                  </a:schemeClr>
                </a:solidFill>
              </a:rPr>
              <a:t>© 2019 Cadence Design Systems, Inc. Cadence confidential.  Internal use only.</a:t>
            </a:r>
          </a:p>
        </p:txBody>
      </p:sp>
      <p:pic>
        <p:nvPicPr>
          <p:cNvPr id="8" name="Picture 7"/>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428713" y="8718965"/>
            <a:ext cx="1234884" cy="22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76464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bwMode="gray">
          <a:xfrm>
            <a:off x="107140" y="8757395"/>
            <a:ext cx="347445" cy="238400"/>
          </a:xfrm>
          <a:prstGeom prst="rect">
            <a:avLst/>
          </a:prstGeom>
          <a:noFill/>
        </p:spPr>
        <p:txBody>
          <a:bodyPr wrap="none" lIns="95610" tIns="47805" rIns="95610" bIns="47805" rtlCol="0">
            <a:spAutoFit/>
          </a:bodyPr>
          <a:lstStyle/>
          <a:p>
            <a:pPr algn="r"/>
            <a:fld id="{2B7AF141-2B95-496E-A444-1A6308939B01}" type="slidenum">
              <a:rPr lang="en-US" sz="900">
                <a:solidFill>
                  <a:schemeClr val="accent3"/>
                </a:solidFill>
              </a:rPr>
              <a:pPr algn="r"/>
              <a:t>‹#›</a:t>
            </a:fld>
            <a:endParaRPr lang="en-US" sz="900">
              <a:solidFill>
                <a:schemeClr val="accent3"/>
              </a:solidFill>
            </a:endParaRPr>
          </a:p>
        </p:txBody>
      </p:sp>
      <p:sp>
        <p:nvSpPr>
          <p:cNvPr id="9" name="TextBox 8"/>
          <p:cNvSpPr txBox="1"/>
          <p:nvPr/>
        </p:nvSpPr>
        <p:spPr bwMode="gray">
          <a:xfrm>
            <a:off x="378553" y="8757395"/>
            <a:ext cx="3851140" cy="235043"/>
          </a:xfrm>
          <a:prstGeom prst="rect">
            <a:avLst/>
          </a:prstGeom>
          <a:noFill/>
        </p:spPr>
        <p:txBody>
          <a:bodyPr wrap="none" lIns="95610" tIns="47805" rIns="95610" bIns="47805" rtlCol="0">
            <a:spAutoFit/>
          </a:bodyPr>
          <a:lstStyle/>
          <a:p>
            <a:pPr>
              <a:defRPr/>
            </a:pPr>
            <a:r>
              <a:rPr lang="en-US" sz="900">
                <a:solidFill>
                  <a:schemeClr val="bg1">
                    <a:lumMod val="75000"/>
                  </a:schemeClr>
                </a:solidFill>
              </a:rPr>
              <a:t>© 2019 Cadence Design Systems, Inc. Cadence confidential.  Internal use only.</a:t>
            </a:r>
          </a:p>
        </p:txBody>
      </p:sp>
      <p:pic>
        <p:nvPicPr>
          <p:cNvPr id="10" name="Picture 9"/>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428713" y="8718965"/>
            <a:ext cx="1234884" cy="22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157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Given the relatively small size of the Virtuoso knowledge base, we use Parameter Efficient Fine Tuning (PEFT), which trains an adapter with a small number of parameters, rather than full fine tuning, which adjusts all of the weights in the model.</a:t>
            </a:r>
          </a:p>
        </p:txBody>
      </p:sp>
    </p:spTree>
    <p:extLst>
      <p:ext uri="{BB962C8B-B14F-4D97-AF65-F5344CB8AC3E}">
        <p14:creationId xmlns:p14="http://schemas.microsoft.com/office/powerpoint/2010/main" val="2178474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is an essential approach for improving accuracy and incorporating customer-specific domain knowledge. Although it is theoretically possible to do additional fine tuning on-site at a customer with their data, the logistics are challenging, and we do not currently expect this to be necessary.</a:t>
            </a:r>
          </a:p>
        </p:txBody>
      </p:sp>
    </p:spTree>
    <p:extLst>
      <p:ext uri="{BB962C8B-B14F-4D97-AF65-F5344CB8AC3E}">
        <p14:creationId xmlns:p14="http://schemas.microsoft.com/office/powerpoint/2010/main" val="263413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shows two applications that are currently under development targeting an initial release in 1H2025. By the time of CIC, we expect to develop additional applications based on customer input.</a:t>
            </a:r>
          </a:p>
        </p:txBody>
      </p:sp>
    </p:spTree>
    <p:extLst>
      <p:ext uri="{BB962C8B-B14F-4D97-AF65-F5344CB8AC3E}">
        <p14:creationId xmlns:p14="http://schemas.microsoft.com/office/powerpoint/2010/main" val="3006246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example is working today, and we expect to add support for a variety of measurements prior to the Virtuoso 25.1 release in mid-2025.</a:t>
            </a:r>
          </a:p>
        </p:txBody>
      </p:sp>
    </p:spTree>
    <p:extLst>
      <p:ext uri="{BB962C8B-B14F-4D97-AF65-F5344CB8AC3E}">
        <p14:creationId xmlns:p14="http://schemas.microsoft.com/office/powerpoint/2010/main" val="552239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194040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cadence.com/go/trademarks" TargetMode="External"/><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977568FD-77DF-454B-8FA9-65F949BAE143}"/>
              </a:ext>
            </a:extLst>
          </p:cNvPr>
          <p:cNvSpPr>
            <a:spLocks noGrp="1"/>
          </p:cNvSpPr>
          <p:nvPr>
            <p:ph type="title"/>
          </p:nvPr>
        </p:nvSpPr>
        <p:spPr>
          <a:xfrm>
            <a:off x="425956" y="4755280"/>
            <a:ext cx="11147785" cy="561155"/>
          </a:xfrm>
        </p:spPr>
        <p:txBody>
          <a:bodyPr vert="horz" lIns="91440" tIns="45720" rIns="91440" bIns="45720" rtlCol="0" anchor="t">
            <a:noAutofit/>
          </a:bodyPr>
          <a:lstStyle>
            <a:lvl1pPr>
              <a:defRPr lang="en-US" sz="3600">
                <a:solidFill>
                  <a:schemeClr val="tx1"/>
                </a:solidFill>
              </a:defRPr>
            </a:lvl1pPr>
          </a:lstStyle>
          <a:p>
            <a:pPr marL="0" lvl="0" indent="-228600">
              <a:buFont typeface="Arial" panose="020B0604020202020204" pitchFamily="34" charset="0"/>
            </a:pPr>
            <a:r>
              <a:rPr lang="en-US"/>
              <a:t>Click to edit Master title style</a:t>
            </a:r>
          </a:p>
        </p:txBody>
      </p:sp>
      <p:sp>
        <p:nvSpPr>
          <p:cNvPr id="10" name="Text Placeholder 2">
            <a:extLst>
              <a:ext uri="{FF2B5EF4-FFF2-40B4-BE49-F238E27FC236}">
                <a16:creationId xmlns:a16="http://schemas.microsoft.com/office/drawing/2014/main" id="{DA52E7B5-532F-4A58-B33A-C39E337D4223}"/>
              </a:ext>
            </a:extLst>
          </p:cNvPr>
          <p:cNvSpPr>
            <a:spLocks noGrp="1"/>
          </p:cNvSpPr>
          <p:nvPr>
            <p:ph type="body" idx="11" hasCustomPrompt="1"/>
          </p:nvPr>
        </p:nvSpPr>
        <p:spPr>
          <a:xfrm>
            <a:off x="425957" y="5879209"/>
            <a:ext cx="11147786" cy="907483"/>
          </a:xfrm>
          <a:prstGeom prst="rect">
            <a:avLst/>
          </a:prstGeom>
        </p:spPr>
        <p:txBody>
          <a:bodyPr lIns="91440">
            <a:noAutofit/>
          </a:bodyPr>
          <a:lstStyle>
            <a:lvl1pPr marL="0" indent="0">
              <a:lnSpc>
                <a:spcPct val="100000"/>
              </a:lnSpc>
              <a:spcBef>
                <a:spcPts val="400"/>
              </a:spcBef>
              <a:spcAft>
                <a:spcPts val="0"/>
              </a:spcAft>
              <a:buNone/>
              <a:defRPr sz="180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and Title</a:t>
            </a:r>
          </a:p>
          <a:p>
            <a:pPr lvl="0"/>
            <a:r>
              <a:rPr lang="en-US"/>
              <a:t>Date</a:t>
            </a:r>
          </a:p>
        </p:txBody>
      </p:sp>
      <p:pic>
        <p:nvPicPr>
          <p:cNvPr id="13" name="Graphic 12">
            <a:extLst>
              <a:ext uri="{FF2B5EF4-FFF2-40B4-BE49-F238E27FC236}">
                <a16:creationId xmlns:a16="http://schemas.microsoft.com/office/drawing/2014/main" id="{E8CF044C-A8C1-4FD8-9439-9B7589E21E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711" y="4449020"/>
            <a:ext cx="322627" cy="86034"/>
          </a:xfrm>
          <a:prstGeom prst="rect">
            <a:avLst/>
          </a:prstGeom>
        </p:spPr>
      </p:pic>
      <p:sp>
        <p:nvSpPr>
          <p:cNvPr id="3" name="Subtitle 2"/>
          <p:cNvSpPr>
            <a:spLocks noGrp="1"/>
          </p:cNvSpPr>
          <p:nvPr>
            <p:ph type="subTitle" idx="1" hasCustomPrompt="1"/>
          </p:nvPr>
        </p:nvSpPr>
        <p:spPr>
          <a:xfrm>
            <a:off x="527552" y="5316435"/>
            <a:ext cx="11147785" cy="384814"/>
          </a:xfrm>
          <a:prstGeom prst="rect">
            <a:avLst/>
          </a:prstGeom>
        </p:spPr>
        <p:txBody>
          <a:bodyPr/>
          <a:lstStyle>
            <a:lvl1pPr marL="0" indent="0" algn="l">
              <a:spcBef>
                <a:spcPts val="0"/>
              </a:spcBef>
              <a:buNone/>
              <a:defRPr sz="2400">
                <a:solidFill>
                  <a:srgbClr val="262626"/>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
        <p:nvSpPr>
          <p:cNvPr id="7" name="TextBox 6">
            <a:extLst>
              <a:ext uri="{FF2B5EF4-FFF2-40B4-BE49-F238E27FC236}">
                <a16:creationId xmlns:a16="http://schemas.microsoft.com/office/drawing/2014/main" id="{E75BAE5C-2CF3-43E3-BFF7-5E24E5AFA231}"/>
              </a:ext>
            </a:extLst>
          </p:cNvPr>
          <p:cNvSpPr txBox="1"/>
          <p:nvPr userDrawn="1"/>
        </p:nvSpPr>
        <p:spPr>
          <a:xfrm>
            <a:off x="10106231" y="271858"/>
            <a:ext cx="1770035" cy="338554"/>
          </a:xfrm>
          <a:prstGeom prst="rect">
            <a:avLst/>
          </a:prstGeom>
          <a:noFill/>
        </p:spPr>
        <p:txBody>
          <a:bodyPr wrap="none" rtlCol="0">
            <a:spAutoFit/>
          </a:bodyPr>
          <a:lstStyle/>
          <a:p>
            <a:pPr algn="r"/>
            <a:r>
              <a:rPr lang="en-US" sz="1600">
                <a:solidFill>
                  <a:schemeClr val="bg1"/>
                </a:solidFill>
              </a:rPr>
              <a:t>Internal Use Only</a:t>
            </a:r>
          </a:p>
        </p:txBody>
      </p:sp>
      <p:pic>
        <p:nvPicPr>
          <p:cNvPr id="2" name="Picture 5" descr="Picture 5">
            <a:extLst>
              <a:ext uri="{FF2B5EF4-FFF2-40B4-BE49-F238E27FC236}">
                <a16:creationId xmlns:a16="http://schemas.microsoft.com/office/drawing/2014/main" id="{FEEF7AEB-E037-E913-8D4C-870FED3011E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27551" y="427899"/>
            <a:ext cx="1520003" cy="267839"/>
          </a:xfrm>
          <a:prstGeom prst="rect">
            <a:avLst/>
          </a:prstGeom>
          <a:ln w="12700">
            <a:miter lim="400000"/>
          </a:ln>
        </p:spPr>
      </p:pic>
    </p:spTree>
    <p:extLst>
      <p:ext uri="{BB962C8B-B14F-4D97-AF65-F5344CB8AC3E}">
        <p14:creationId xmlns:p14="http://schemas.microsoft.com/office/powerpoint/2010/main" val="3203576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Segue Slide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4373" y="5087772"/>
            <a:ext cx="10744200" cy="1188720"/>
          </a:xfrm>
        </p:spPr>
        <p:txBody>
          <a:bodyPr anchor="t" anchorCtr="0">
            <a:noAutofit/>
          </a:bodyPr>
          <a:lstStyle>
            <a:lvl1pPr>
              <a:defRPr sz="3600">
                <a:solidFill>
                  <a:schemeClr val="tx1"/>
                </a:solidFill>
              </a:defRPr>
            </a:lvl1pPr>
          </a:lstStyle>
          <a:p>
            <a:r>
              <a:rPr lang="en-US" dirty="0"/>
              <a:t>Click to edit Segue title style</a:t>
            </a:r>
          </a:p>
        </p:txBody>
      </p:sp>
      <p:pic>
        <p:nvPicPr>
          <p:cNvPr id="7" name="Picture 15">
            <a:extLst>
              <a:ext uri="{FF2B5EF4-FFF2-40B4-BE49-F238E27FC236}">
                <a16:creationId xmlns:a16="http://schemas.microsoft.com/office/drawing/2014/main" id="{7C6F4BE9-C360-464C-BE24-BEA22214003A}"/>
              </a:ext>
            </a:extLst>
          </p:cNvPr>
          <p:cNvPicPr>
            <a:picLocks noChangeAspect="1" noChangeArrowheads="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auto">
          <a:xfrm>
            <a:off x="10950729" y="6507729"/>
            <a:ext cx="96734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a:extLst>
              <a:ext uri="{FF2B5EF4-FFF2-40B4-BE49-F238E27FC236}">
                <a16:creationId xmlns:a16="http://schemas.microsoft.com/office/drawing/2014/main" id="{D0324130-A4CC-4480-B3E5-E8052135BCBE}"/>
              </a:ext>
            </a:extLst>
          </p:cNvPr>
          <p:cNvSpPr/>
          <p:nvPr userDrawn="1"/>
        </p:nvSpPr>
        <p:spPr>
          <a:xfrm>
            <a:off x="757609" y="6517423"/>
            <a:ext cx="6096000" cy="200055"/>
          </a:xfrm>
          <a:prstGeom prst="rect">
            <a:avLst/>
          </a:prstGeom>
        </p:spPr>
        <p:txBody>
          <a:bodyPr>
            <a:spAutoFit/>
          </a:bodyPr>
          <a:lstStyle/>
          <a:p>
            <a:r>
              <a:rPr lang="en-US" sz="700" dirty="0">
                <a:solidFill>
                  <a:srgbClr val="BFBFBF"/>
                </a:solidFill>
                <a:latin typeface="Arial" panose="020B0604020202020204" pitchFamily="34" charset="0"/>
                <a:cs typeface="Arial" panose="020B0604020202020204" pitchFamily="34" charset="0"/>
              </a:rPr>
              <a:t>© 2024 Cadence Design Systems, Inc. Cadence confidential. Internal use only.</a:t>
            </a:r>
          </a:p>
        </p:txBody>
      </p:sp>
      <p:sp>
        <p:nvSpPr>
          <p:cNvPr id="9" name="TextBox 8">
            <a:extLst>
              <a:ext uri="{FF2B5EF4-FFF2-40B4-BE49-F238E27FC236}">
                <a16:creationId xmlns:a16="http://schemas.microsoft.com/office/drawing/2014/main" id="{4BC35269-6A8A-4483-9D10-09B51732AE86}"/>
              </a:ext>
            </a:extLst>
          </p:cNvPr>
          <p:cNvSpPr txBox="1"/>
          <p:nvPr userDrawn="1"/>
        </p:nvSpPr>
        <p:spPr>
          <a:xfrm>
            <a:off x="371583" y="6517423"/>
            <a:ext cx="456364" cy="20005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fld id="{E9C6F3DA-F5B5-479A-BC2D-A29C88AE9940}" type="slidenum">
              <a:rPr kumimoji="0" lang="en-US" sz="700" b="0" i="0" u="none" strike="noStrike" kern="0" cap="none" spc="0" normalizeH="0" baseline="0" noProof="0" smtClean="0">
                <a:ln>
                  <a:noFill/>
                </a:ln>
                <a:solidFill>
                  <a:srgbClr val="FFFFFF">
                    <a:lumMod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700" b="0" i="0" u="none" strike="noStrike" kern="0" cap="none" spc="0" normalizeH="0" baseline="0" noProof="0">
              <a:ln>
                <a:noFill/>
              </a:ln>
              <a:solidFill>
                <a:srgbClr val="FFFFFF">
                  <a:lumMod val="75000"/>
                </a:srgbClr>
              </a:solidFill>
              <a:effectLst/>
              <a:uLnTx/>
              <a:uFillTx/>
            </a:endParaRPr>
          </a:p>
        </p:txBody>
      </p:sp>
      <p:sp>
        <p:nvSpPr>
          <p:cNvPr id="17" name="Text Placeholder 2">
            <a:extLst>
              <a:ext uri="{FF2B5EF4-FFF2-40B4-BE49-F238E27FC236}">
                <a16:creationId xmlns:a16="http://schemas.microsoft.com/office/drawing/2014/main" id="{D929B34E-4B95-40EC-AF9F-8C2F5BDB85C9}"/>
              </a:ext>
            </a:extLst>
          </p:cNvPr>
          <p:cNvSpPr>
            <a:spLocks noGrp="1"/>
          </p:cNvSpPr>
          <p:nvPr>
            <p:ph type="body" idx="1" hasCustomPrompt="1"/>
          </p:nvPr>
        </p:nvSpPr>
        <p:spPr>
          <a:xfrm>
            <a:off x="456744" y="5598695"/>
            <a:ext cx="10827604" cy="677797"/>
          </a:xfrm>
          <a:prstGeom prst="rect">
            <a:avLst/>
          </a:prstGeom>
        </p:spPr>
        <p:txBody>
          <a:bodyPr lIns="91440">
            <a:no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subtitle style</a:t>
            </a:r>
          </a:p>
        </p:txBody>
      </p:sp>
    </p:spTree>
    <p:extLst>
      <p:ext uri="{BB962C8B-B14F-4D97-AF65-F5344CB8AC3E}">
        <p14:creationId xmlns:p14="http://schemas.microsoft.com/office/powerpoint/2010/main" val="5647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572805" y="5693163"/>
            <a:ext cx="10771470"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i="1" kern="1200">
                <a:solidFill>
                  <a:srgbClr val="BFBFBF"/>
                </a:solidFill>
                <a:effectLst/>
                <a:latin typeface="+mn-lt"/>
                <a:ea typeface="+mn-ea"/>
                <a:cs typeface="+mn-cs"/>
              </a:rPr>
              <a:t>© 2024 Cadence Design Systems, Inc. All rights reserved worldwide. Cadence, the Cadence logo, and the other Cadence marks found at </a:t>
            </a:r>
            <a:r>
              <a:rPr lang="en-US" sz="800" i="1"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https://</a:t>
            </a:r>
            <a:r>
              <a:rPr lang="en-US" sz="800" i="1" u="sng"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www.cadence.com/go/trademarks</a:t>
            </a:r>
            <a:r>
              <a:rPr lang="en-US" sz="800" i="1"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 </a:t>
            </a:r>
            <a:r>
              <a:rPr lang="en-US" sz="800" i="1" kern="1200">
                <a:solidFill>
                  <a:srgbClr val="BFBFBF"/>
                </a:solidFill>
                <a:effectLst/>
                <a:latin typeface="+mn-lt"/>
                <a:ea typeface="+mn-ea"/>
                <a:cs typeface="+mn-cs"/>
              </a:rPr>
              <a:t>are trademarks or registered trademarks of </a:t>
            </a:r>
            <a:br>
              <a:rPr lang="en-US" sz="800" i="1" kern="1200">
                <a:solidFill>
                  <a:srgbClr val="BFBFBF"/>
                </a:solidFill>
                <a:effectLst/>
                <a:latin typeface="+mn-lt"/>
                <a:ea typeface="+mn-ea"/>
                <a:cs typeface="+mn-cs"/>
              </a:rPr>
            </a:br>
            <a:r>
              <a:rPr lang="en-US" sz="800" i="1" kern="1200">
                <a:solidFill>
                  <a:srgbClr val="BFBFBF"/>
                </a:solidFill>
                <a:effectLst/>
                <a:latin typeface="+mn-lt"/>
                <a:ea typeface="+mn-ea"/>
                <a:cs typeface="+mn-cs"/>
              </a:rPr>
              <a:t>Cadence Design Systems, Inc. Accellera and SystemC are trademarks of Accellera Systems Initiative Inc. All Arm products are registered trademarks or trademarks of Arm Limited (or its subsidiaries) in the US and/or elsewhere. All MIPI specifications are registered trademarks or service marks owned by MIPI Alliance. All PCI-SIG specifications are registered trademarks or trademarks of PCI-SIG. All other trademarks are the property of their respective owners.</a:t>
            </a:r>
            <a:endParaRPr lang="en-US" sz="800">
              <a:solidFill>
                <a:srgbClr val="BFBFBF"/>
              </a:solidFill>
              <a:effectLst/>
            </a:endParaRPr>
          </a:p>
        </p:txBody>
      </p:sp>
      <p:pic>
        <p:nvPicPr>
          <p:cNvPr id="5" name="Graphic 4">
            <a:extLst>
              <a:ext uri="{FF2B5EF4-FFF2-40B4-BE49-F238E27FC236}">
                <a16:creationId xmlns:a16="http://schemas.microsoft.com/office/drawing/2014/main" id="{5B4FD8CC-F52C-45BA-9409-3279606FB35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23808" y="2679232"/>
            <a:ext cx="4353025" cy="822960"/>
          </a:xfrm>
          <a:prstGeom prst="rect">
            <a:avLst/>
          </a:prstGeom>
        </p:spPr>
      </p:pic>
      <p:grpSp>
        <p:nvGrpSpPr>
          <p:cNvPr id="6" name="Group 5">
            <a:extLst>
              <a:ext uri="{FF2B5EF4-FFF2-40B4-BE49-F238E27FC236}">
                <a16:creationId xmlns:a16="http://schemas.microsoft.com/office/drawing/2014/main" id="{C355CB13-4131-493A-B637-837BC74B3818}"/>
              </a:ext>
            </a:extLst>
          </p:cNvPr>
          <p:cNvGrpSpPr/>
          <p:nvPr userDrawn="1"/>
        </p:nvGrpSpPr>
        <p:grpSpPr>
          <a:xfrm>
            <a:off x="0" y="368"/>
            <a:ext cx="12192000" cy="43178"/>
            <a:chOff x="0" y="368"/>
            <a:chExt cx="12192000" cy="43178"/>
          </a:xfrm>
        </p:grpSpPr>
        <p:sp>
          <p:nvSpPr>
            <p:cNvPr id="7" name="Rectangle 6">
              <a:extLst>
                <a:ext uri="{FF2B5EF4-FFF2-40B4-BE49-F238E27FC236}">
                  <a16:creationId xmlns:a16="http://schemas.microsoft.com/office/drawing/2014/main" id="{F9BA40B7-FB75-4C9A-85CD-0AF3ED79AF6A}"/>
                </a:ext>
              </a:extLst>
            </p:cNvPr>
            <p:cNvSpPr/>
            <p:nvPr userDrawn="1"/>
          </p:nvSpPr>
          <p:spPr>
            <a:xfrm>
              <a:off x="4064000" y="368"/>
              <a:ext cx="4064000" cy="43178"/>
            </a:xfrm>
            <a:prstGeom prst="rect">
              <a:avLst/>
            </a:prstGeom>
            <a:gradFill>
              <a:gsLst>
                <a:gs pos="100000">
                  <a:srgbClr val="2DCCD3"/>
                </a:gs>
                <a:gs pos="0">
                  <a:srgbClr val="147BD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C62FE18-D2FC-45E3-898B-224F9DAA381A}"/>
                </a:ext>
              </a:extLst>
            </p:cNvPr>
            <p:cNvSpPr/>
            <p:nvPr userDrawn="1"/>
          </p:nvSpPr>
          <p:spPr>
            <a:xfrm>
              <a:off x="8128000" y="368"/>
              <a:ext cx="4064000" cy="43178"/>
            </a:xfrm>
            <a:prstGeom prst="rect">
              <a:avLst/>
            </a:prstGeom>
            <a:gradFill>
              <a:gsLst>
                <a:gs pos="100000">
                  <a:srgbClr val="FFB81C"/>
                </a:gs>
                <a:gs pos="0">
                  <a:srgbClr val="84DB0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87D51E-0340-46EE-9382-8E2F29A794B2}"/>
                </a:ext>
              </a:extLst>
            </p:cNvPr>
            <p:cNvSpPr/>
            <p:nvPr userDrawn="1"/>
          </p:nvSpPr>
          <p:spPr>
            <a:xfrm>
              <a:off x="0" y="368"/>
              <a:ext cx="4064000" cy="43178"/>
            </a:xfrm>
            <a:prstGeom prst="rect">
              <a:avLst/>
            </a:prstGeom>
            <a:gradFill>
              <a:gsLst>
                <a:gs pos="50000">
                  <a:srgbClr val="E4002B"/>
                </a:gs>
                <a:gs pos="100000">
                  <a:srgbClr val="CE0058"/>
                </a:gs>
                <a:gs pos="0">
                  <a:srgbClr val="FF902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9835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nd Title with Tighter Content Leadin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5430" y="1188720"/>
            <a:ext cx="11255827" cy="5146766"/>
          </a:xfrm>
          <a:prstGeom prst="rect">
            <a:avLst/>
          </a:prstGeom>
        </p:spPr>
        <p:txBody>
          <a:bodyPr vert="horz" lIns="0" tIns="45720" rIns="91440" bIns="45720" rtlCol="0">
            <a:noAutofit/>
          </a:bodyPr>
          <a:lstStyle>
            <a:lvl1pPr>
              <a:defRPr lang="en-US" dirty="0"/>
            </a:lvl1pPr>
            <a:lvl2pPr>
              <a:spcBef>
                <a:spcPts val="400"/>
              </a:spcBef>
              <a:spcAft>
                <a:spcPts val="0"/>
              </a:spcAft>
              <a:defRPr lang="en-US" dirty="0"/>
            </a:lvl2pPr>
            <a:lvl3pPr>
              <a:spcBef>
                <a:spcPts val="400"/>
              </a:spcBef>
              <a:spcAft>
                <a:spcPts val="0"/>
              </a:spcAft>
              <a:defRPr lang="en-US" dirty="0"/>
            </a:lvl3pPr>
            <a:lvl4pPr>
              <a:defRPr lang="en-US" dirty="0"/>
            </a:lvl4pPr>
          </a:lstStyle>
          <a:p>
            <a:pPr lvl="0"/>
            <a:r>
              <a:rPr lang="en-US"/>
              <a:t>Click to edit Master text styles</a:t>
            </a:r>
          </a:p>
          <a:p>
            <a:pPr lvl="1"/>
            <a:r>
              <a:rPr lang="en-US"/>
              <a:t>Second level</a:t>
            </a:r>
          </a:p>
          <a:p>
            <a:pPr lvl="2"/>
            <a:r>
              <a:rPr lang="en-US"/>
              <a:t>Third level</a:t>
            </a:r>
          </a:p>
        </p:txBody>
      </p:sp>
      <p:sp>
        <p:nvSpPr>
          <p:cNvPr id="6" name="Title 1">
            <a:extLst>
              <a:ext uri="{FF2B5EF4-FFF2-40B4-BE49-F238E27FC236}">
                <a16:creationId xmlns:a16="http://schemas.microsoft.com/office/drawing/2014/main" id="{15ACACC4-4AF0-4A8A-B447-116F2CD731D9}"/>
              </a:ext>
            </a:extLst>
          </p:cNvPr>
          <p:cNvSpPr>
            <a:spLocks noGrp="1"/>
          </p:cNvSpPr>
          <p:nvPr>
            <p:ph type="title"/>
          </p:nvPr>
        </p:nvSpPr>
        <p:spPr>
          <a:xfrm>
            <a:off x="446313" y="365125"/>
            <a:ext cx="11612880" cy="565150"/>
          </a:xfrm>
        </p:spPr>
        <p:txBody>
          <a:bodyPr/>
          <a:lstStyle/>
          <a:p>
            <a:r>
              <a:rPr lang="en-US"/>
              <a:t>Click to edit Master title style</a:t>
            </a:r>
          </a:p>
        </p:txBody>
      </p:sp>
    </p:spTree>
    <p:extLst>
      <p:ext uri="{BB962C8B-B14F-4D97-AF65-F5344CB8AC3E}">
        <p14:creationId xmlns:p14="http://schemas.microsoft.com/office/powerpoint/2010/main" val="4151683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Heavy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493439"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11335784"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300"/>
              </a:spcBef>
              <a:spcAft>
                <a:spcPts val="400"/>
              </a:spcAft>
              <a:defRPr lang="en-US" sz="1600" dirty="0"/>
            </a:lvl2pPr>
            <a:lvl3pPr>
              <a:spcBef>
                <a:spcPts val="3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3972274105"/>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umn Heavy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defRPr lang="en-US" sz="2000" dirty="0"/>
            </a:lvl1pPr>
            <a:lvl2pPr>
              <a:defRPr lang="en-US" sz="1600" dirty="0"/>
            </a:lvl2pPr>
            <a:lvl3pPr>
              <a:defRPr lang="en-US" sz="1200" dirty="0"/>
            </a:lvl3pPr>
            <a:lvl4pPr>
              <a:defRPr lang="en-US" dirty="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32C4F24A-B06A-4364-928C-62F9F1DDE508}"/>
              </a:ext>
            </a:extLst>
          </p:cNvPr>
          <p:cNvSpPr>
            <a:spLocks noGrp="1"/>
          </p:cNvSpPr>
          <p:nvPr>
            <p:ph idx="15"/>
          </p:nvPr>
        </p:nvSpPr>
        <p:spPr>
          <a:xfrm>
            <a:off x="6095998" y="1591056"/>
            <a:ext cx="5660571" cy="4688363"/>
          </a:xfrm>
          <a:prstGeom prst="rect">
            <a:avLst/>
          </a:prstGeom>
        </p:spPr>
        <p:txBody>
          <a:bodyPr vert="horz" lIns="0" tIns="45720" rIns="91440" bIns="45720" rtlCol="0">
            <a:noAutofit/>
          </a:bodyPr>
          <a:lstStyle>
            <a:lvl1pPr>
              <a:defRPr lang="en-US" sz="2000" smtClean="0"/>
            </a:lvl1pPr>
            <a:lvl2pPr>
              <a:defRPr lang="en-US" sz="1600" smtClean="0"/>
            </a:lvl2pPr>
            <a:lvl3pPr>
              <a:defRPr lang="en-US" sz="1200" smtClean="0"/>
            </a:lvl3pPr>
            <a:lvl4pPr marL="1652588" indent="-280988">
              <a:buClr>
                <a:schemeClr val="bg2"/>
              </a:buClr>
              <a:buSzPct val="100000"/>
              <a:buFont typeface="Arial" panose="020B0604020202020204" pitchFamily="34" charset="0"/>
              <a:buChar char="•"/>
              <a:defRPr lang="en-US" sz="1200" smtClean="0">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57177365"/>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Column Content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03CA47B-D942-47BA-BDF5-2703D6AC814F}"/>
              </a:ext>
            </a:extLst>
          </p:cNvPr>
          <p:cNvSpPr>
            <a:spLocks noGrp="1"/>
          </p:cNvSpPr>
          <p:nvPr>
            <p:ph type="pic" sz="quarter" idx="16"/>
          </p:nvPr>
        </p:nvSpPr>
        <p:spPr>
          <a:xfrm>
            <a:off x="6096000" y="1587500"/>
            <a:ext cx="5654675" cy="4708525"/>
          </a:xfrm>
          <a:ln w="25400">
            <a:gradFill>
              <a:gsLst>
                <a:gs pos="0">
                  <a:srgbClr val="9EDA12"/>
                </a:gs>
                <a:gs pos="65000">
                  <a:srgbClr val="EECB1A"/>
                </a:gs>
                <a:gs pos="35000">
                  <a:srgbClr val="C8D616"/>
                </a:gs>
                <a:gs pos="100000">
                  <a:srgbClr val="FFB91C"/>
                </a:gs>
              </a:gsLst>
              <a:lin ang="5400000" scaled="1"/>
            </a:gradFill>
          </a:ln>
        </p:spPr>
        <p:txBody>
          <a:bodyPr/>
          <a:lstStyle/>
          <a:p>
            <a:r>
              <a:rPr lang="en-US"/>
              <a:t>Click icon to add picture</a:t>
            </a:r>
          </a:p>
        </p:txBody>
      </p:sp>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500"/>
              </a:spcBef>
              <a:spcAft>
                <a:spcPts val="400"/>
              </a:spcAft>
              <a:defRPr lang="en-US" sz="1600" dirty="0"/>
            </a:lvl2pPr>
            <a:lvl3pPr>
              <a:spcBef>
                <a:spcPts val="5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2154220852"/>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Column- Right Graphic-Char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500"/>
              </a:spcBef>
              <a:spcAft>
                <a:spcPts val="400"/>
              </a:spcAft>
              <a:defRPr lang="en-US" sz="1600" dirty="0"/>
            </a:lvl2pPr>
            <a:lvl3pPr>
              <a:spcBef>
                <a:spcPts val="5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199829632"/>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6313" y="365126"/>
            <a:ext cx="11310257" cy="580806"/>
          </a:xfrm>
        </p:spPr>
        <p:txBody>
          <a:bodyPr/>
          <a:lstStyle>
            <a:lvl1pPr>
              <a:defRPr>
                <a:solidFill>
                  <a:srgbClr val="262626"/>
                </a:solidFill>
              </a:defRPr>
            </a:lvl1pPr>
          </a:lstStyle>
          <a:p>
            <a:r>
              <a:rPr lang="en-US"/>
              <a:t>Click to edit Master title style</a:t>
            </a:r>
          </a:p>
        </p:txBody>
      </p:sp>
    </p:spTree>
    <p:extLst>
      <p:ext uri="{BB962C8B-B14F-4D97-AF65-F5344CB8AC3E}">
        <p14:creationId xmlns:p14="http://schemas.microsoft.com/office/powerpoint/2010/main" val="2510494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46313" y="365125"/>
            <a:ext cx="11612880" cy="454682"/>
          </a:xfrm>
        </p:spPr>
        <p:txBody>
          <a:bodyPr/>
          <a:lstStyle/>
          <a:p>
            <a:r>
              <a:rPr lang="en-US"/>
              <a:t>Click to edit Master title style</a:t>
            </a:r>
          </a:p>
        </p:txBody>
      </p:sp>
      <p:sp>
        <p:nvSpPr>
          <p:cNvPr id="4" name="Text Placeholder 4">
            <a:extLst>
              <a:ext uri="{FF2B5EF4-FFF2-40B4-BE49-F238E27FC236}">
                <a16:creationId xmlns:a16="http://schemas.microsoft.com/office/drawing/2014/main" id="{4F47D3DE-0C27-4D0B-95F1-32219C097A72}"/>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spcBef>
                <a:spcPts val="0"/>
              </a:spcBef>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Tree>
    <p:extLst>
      <p:ext uri="{BB962C8B-B14F-4D97-AF65-F5344CB8AC3E}">
        <p14:creationId xmlns:p14="http://schemas.microsoft.com/office/powerpoint/2010/main" val="177436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518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16" descr="A picture containing shape&#10;&#10;Description automatically generated">
            <a:extLst>
              <a:ext uri="{FF2B5EF4-FFF2-40B4-BE49-F238E27FC236}">
                <a16:creationId xmlns:a16="http://schemas.microsoft.com/office/drawing/2014/main" id="{712250CC-5D72-458B-8B32-C9C5EF24038A}"/>
              </a:ext>
            </a:extLst>
          </p:cNvPr>
          <p:cNvPicPr>
            <a:picLocks noChangeAspect="1"/>
          </p:cNvPicPr>
          <p:nvPr userDrawn="1"/>
        </p:nvPicPr>
        <p:blipFill rotWithShape="1">
          <a:blip r:embed="rId13" cstate="email">
            <a:extLst>
              <a:ext uri="{28A0092B-C50C-407E-A947-70E740481C1C}">
                <a14:useLocalDpi xmlns:a14="http://schemas.microsoft.com/office/drawing/2010/main"/>
              </a:ext>
            </a:extLst>
          </a:blip>
          <a:srcRect t="-4167"/>
          <a:stretch/>
        </p:blipFill>
        <p:spPr>
          <a:xfrm>
            <a:off x="10016358" y="0"/>
            <a:ext cx="2175641" cy="6858000"/>
          </a:xfrm>
          <a:prstGeom prst="rect">
            <a:avLst/>
          </a:prstGeom>
        </p:spPr>
      </p:pic>
      <p:sp>
        <p:nvSpPr>
          <p:cNvPr id="2" name="Title Placeholder 1">
            <a:extLst>
              <a:ext uri="{FF2B5EF4-FFF2-40B4-BE49-F238E27FC236}">
                <a16:creationId xmlns:a16="http://schemas.microsoft.com/office/drawing/2014/main" id="{452829E3-42AA-4ECB-90DB-F36F704F4837}"/>
              </a:ext>
            </a:extLst>
          </p:cNvPr>
          <p:cNvSpPr>
            <a:spLocks noGrp="1"/>
          </p:cNvSpPr>
          <p:nvPr>
            <p:ph type="title"/>
          </p:nvPr>
        </p:nvSpPr>
        <p:spPr>
          <a:xfrm>
            <a:off x="446313" y="365125"/>
            <a:ext cx="11310257" cy="666871"/>
          </a:xfrm>
          <a:prstGeom prst="rect">
            <a:avLst/>
          </a:prstGeom>
        </p:spPr>
        <p:txBody>
          <a:bodyPr vert="horz" lIns="4572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2F5B3634-BE53-4DAC-8B5E-4015CDEC9CF1}"/>
              </a:ext>
            </a:extLst>
          </p:cNvPr>
          <p:cNvSpPr>
            <a:spLocks noGrp="1"/>
          </p:cNvSpPr>
          <p:nvPr>
            <p:ph type="body" idx="1"/>
          </p:nvPr>
        </p:nvSpPr>
        <p:spPr>
          <a:xfrm>
            <a:off x="446313" y="1825625"/>
            <a:ext cx="11310257" cy="4351338"/>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83" name="Picture 15">
            <a:extLst>
              <a:ext uri="{FF2B5EF4-FFF2-40B4-BE49-F238E27FC236}">
                <a16:creationId xmlns:a16="http://schemas.microsoft.com/office/drawing/2014/main" id="{D6EA127D-FF02-4206-AAB0-6F7BA3DB9F11}"/>
              </a:ext>
            </a:extLst>
          </p:cNvPr>
          <p:cNvPicPr>
            <a:picLocks noChangeAspect="1" noChangeArrowheads="1"/>
          </p:cNvPicPr>
          <p:nvPr userDrawn="1"/>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bwMode="auto">
          <a:xfrm>
            <a:off x="10950729" y="6507729"/>
            <a:ext cx="96734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a:extLst>
              <a:ext uri="{FF2B5EF4-FFF2-40B4-BE49-F238E27FC236}">
                <a16:creationId xmlns:a16="http://schemas.microsoft.com/office/drawing/2014/main" id="{C6238415-51E2-4B57-8686-3A7BE463A002}"/>
              </a:ext>
            </a:extLst>
          </p:cNvPr>
          <p:cNvSpPr/>
          <p:nvPr userDrawn="1"/>
        </p:nvSpPr>
        <p:spPr>
          <a:xfrm>
            <a:off x="757609" y="6517423"/>
            <a:ext cx="6096000" cy="200055"/>
          </a:xfrm>
          <a:prstGeom prst="rect">
            <a:avLst/>
          </a:prstGeom>
        </p:spPr>
        <p:txBody>
          <a:bodyPr>
            <a:spAutoFit/>
          </a:bodyPr>
          <a:lstStyle/>
          <a:p>
            <a:r>
              <a:rPr lang="en-US" sz="700">
                <a:solidFill>
                  <a:srgbClr val="BFBFBF"/>
                </a:solidFill>
                <a:latin typeface="Arial" panose="020B0604020202020204" pitchFamily="34" charset="0"/>
                <a:cs typeface="Arial" panose="020B0604020202020204" pitchFamily="34" charset="0"/>
              </a:rPr>
              <a:t>© 2024 Cadence Design Systems, Inc. Cadence confidential. Internal use only.</a:t>
            </a:r>
          </a:p>
        </p:txBody>
      </p:sp>
      <p:sp>
        <p:nvSpPr>
          <p:cNvPr id="11" name="TextBox 10">
            <a:extLst>
              <a:ext uri="{FF2B5EF4-FFF2-40B4-BE49-F238E27FC236}">
                <a16:creationId xmlns:a16="http://schemas.microsoft.com/office/drawing/2014/main" id="{2C55A0A3-C444-42C3-B99D-6C7C3F66445E}"/>
              </a:ext>
            </a:extLst>
          </p:cNvPr>
          <p:cNvSpPr txBox="1"/>
          <p:nvPr userDrawn="1"/>
        </p:nvSpPr>
        <p:spPr>
          <a:xfrm>
            <a:off x="371583" y="6517423"/>
            <a:ext cx="456364" cy="200055"/>
          </a:xfrm>
          <a:prstGeom prst="rect">
            <a:avLst/>
          </a:prstGeom>
          <a:noFill/>
        </p:spPr>
        <p:txBody>
          <a:bodyPr wrap="square" rtlCol="0">
            <a:spAutoFit/>
          </a:bodyPr>
          <a:lstStyle/>
          <a:p>
            <a:fld id="{E9C6F3DA-F5B5-479A-BC2D-A29C88AE9940}" type="slidenum">
              <a:rPr lang="en-US" sz="700" smtClean="0">
                <a:solidFill>
                  <a:schemeClr val="bg1">
                    <a:lumMod val="75000"/>
                  </a:schemeClr>
                </a:solidFill>
                <a:latin typeface="Arial" panose="020B0604020202020204" pitchFamily="34" charset="0"/>
              </a:rPr>
              <a:pPr/>
              <a:t>‹#›</a:t>
            </a:fld>
            <a:endParaRPr lang="en-US" sz="700">
              <a:solidFill>
                <a:schemeClr val="bg1">
                  <a:lumMod val="75000"/>
                </a:schemeClr>
              </a:solidFill>
              <a:latin typeface="Arial" panose="020B0604020202020204" pitchFamily="34" charset="0"/>
            </a:endParaRPr>
          </a:p>
        </p:txBody>
      </p:sp>
      <p:grpSp>
        <p:nvGrpSpPr>
          <p:cNvPr id="4" name="Group 3">
            <a:extLst>
              <a:ext uri="{FF2B5EF4-FFF2-40B4-BE49-F238E27FC236}">
                <a16:creationId xmlns:a16="http://schemas.microsoft.com/office/drawing/2014/main" id="{97759A8F-77E8-4D40-9CCB-2B62D203A2C0}"/>
              </a:ext>
            </a:extLst>
          </p:cNvPr>
          <p:cNvGrpSpPr/>
          <p:nvPr userDrawn="1"/>
        </p:nvGrpSpPr>
        <p:grpSpPr>
          <a:xfrm>
            <a:off x="0" y="368"/>
            <a:ext cx="12192000" cy="43178"/>
            <a:chOff x="0" y="368"/>
            <a:chExt cx="12192000" cy="43178"/>
          </a:xfrm>
        </p:grpSpPr>
        <p:sp>
          <p:nvSpPr>
            <p:cNvPr id="14" name="Rectangle 13">
              <a:extLst>
                <a:ext uri="{FF2B5EF4-FFF2-40B4-BE49-F238E27FC236}">
                  <a16:creationId xmlns:a16="http://schemas.microsoft.com/office/drawing/2014/main" id="{CAE802DC-8993-41C3-8D5A-890FF5017424}"/>
                </a:ext>
              </a:extLst>
            </p:cNvPr>
            <p:cNvSpPr/>
            <p:nvPr userDrawn="1"/>
          </p:nvSpPr>
          <p:spPr>
            <a:xfrm>
              <a:off x="4064000" y="368"/>
              <a:ext cx="4064000" cy="43178"/>
            </a:xfrm>
            <a:prstGeom prst="rect">
              <a:avLst/>
            </a:prstGeom>
            <a:gradFill>
              <a:gsLst>
                <a:gs pos="100000">
                  <a:srgbClr val="2DCCD3"/>
                </a:gs>
                <a:gs pos="0">
                  <a:srgbClr val="147BD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4CBE109-0F11-4D87-8D5D-63B1E2F7E26D}"/>
                </a:ext>
              </a:extLst>
            </p:cNvPr>
            <p:cNvSpPr/>
            <p:nvPr userDrawn="1"/>
          </p:nvSpPr>
          <p:spPr>
            <a:xfrm>
              <a:off x="8128000" y="368"/>
              <a:ext cx="4064000" cy="43178"/>
            </a:xfrm>
            <a:prstGeom prst="rect">
              <a:avLst/>
            </a:prstGeom>
            <a:gradFill>
              <a:gsLst>
                <a:gs pos="100000">
                  <a:srgbClr val="FFB81C"/>
                </a:gs>
                <a:gs pos="0">
                  <a:srgbClr val="84DB0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9C7D2E-BEB6-4F0E-96C2-5A7B3776B7FE}"/>
                </a:ext>
              </a:extLst>
            </p:cNvPr>
            <p:cNvSpPr/>
            <p:nvPr userDrawn="1"/>
          </p:nvSpPr>
          <p:spPr>
            <a:xfrm>
              <a:off x="0" y="368"/>
              <a:ext cx="4064000" cy="43178"/>
            </a:xfrm>
            <a:prstGeom prst="rect">
              <a:avLst/>
            </a:prstGeom>
            <a:gradFill>
              <a:gsLst>
                <a:gs pos="50000">
                  <a:srgbClr val="E4002B"/>
                </a:gs>
                <a:gs pos="100000">
                  <a:srgbClr val="CE0058"/>
                </a:gs>
                <a:gs pos="0">
                  <a:srgbClr val="FF902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30205924"/>
      </p:ext>
    </p:extLst>
  </p:cSld>
  <p:clrMap bg1="lt1" tx1="dk1" bg2="lt2" tx2="dk2" accent1="accent1" accent2="accent2" accent3="accent3" accent4="accent4" accent5="accent5" accent6="accent6" hlink="hlink" folHlink="folHlink"/>
  <p:sldLayoutIdLst>
    <p:sldLayoutId id="2147483663" r:id="rId1"/>
    <p:sldLayoutId id="2147483650" r:id="rId2"/>
    <p:sldLayoutId id="2147483672" r:id="rId3"/>
    <p:sldLayoutId id="2147483670" r:id="rId4"/>
    <p:sldLayoutId id="2147483673" r:id="rId5"/>
    <p:sldLayoutId id="2147483676" r:id="rId6"/>
    <p:sldLayoutId id="2147483654" r:id="rId7"/>
    <p:sldLayoutId id="2147483665" r:id="rId8"/>
    <p:sldLayoutId id="2147483671" r:id="rId9"/>
    <p:sldLayoutId id="2147483677" r:id="rId10"/>
    <p:sldLayoutId id="2147483657" r:id="rId11"/>
  </p:sldLayoutIdLst>
  <p:hf hdr="0" ftr="0" dt="0"/>
  <p:txStyles>
    <p:titleStyle>
      <a:lvl1pPr marL="0" indent="0" algn="l" defTabSz="914400" rtl="0" eaLnBrk="1" latinLnBrk="0" hangingPunct="1">
        <a:lnSpc>
          <a:spcPct val="90000"/>
        </a:lnSpc>
        <a:spcBef>
          <a:spcPct val="0"/>
        </a:spcBef>
        <a:buFont typeface="Arial" panose="020B0604020202020204" pitchFamily="34" charset="0"/>
        <a:buNone/>
        <a:defRPr sz="3000" kern="1200">
          <a:solidFill>
            <a:schemeClr val="tx1"/>
          </a:solidFill>
          <a:latin typeface="Arial" panose="020B0604020202020204" pitchFamily="34" charset="0"/>
          <a:ea typeface="+mj-ea"/>
          <a:cs typeface="+mj-cs"/>
        </a:defRPr>
      </a:lvl1pPr>
    </p:titleStyle>
    <p:bodyStyle>
      <a:lvl1pPr marL="346075" indent="-288925" algn="l" defTabSz="914400" rtl="0" eaLnBrk="1" latinLnBrk="0" hangingPunct="1">
        <a:lnSpc>
          <a:spcPct val="90000"/>
        </a:lnSpc>
        <a:spcBef>
          <a:spcPts val="1000"/>
        </a:spcBef>
        <a:spcAft>
          <a:spcPts val="0"/>
        </a:spcAft>
        <a:buClr>
          <a:schemeClr val="bg2"/>
        </a:buClr>
        <a:buSzPct val="100000"/>
        <a:buFont typeface="Arial" panose="020B0604020202020204" pitchFamily="34" charset="0"/>
        <a:buChar char="•"/>
        <a:tabLst/>
        <a:defRPr sz="24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500"/>
        </a:spcBef>
        <a:spcAft>
          <a:spcPts val="300"/>
        </a:spcAft>
        <a:buClr>
          <a:schemeClr val="bg2"/>
        </a:buClr>
        <a:buSzPct val="60000"/>
        <a:buFont typeface="Courier New" panose="02070309020205020404" pitchFamily="49" charset="0"/>
        <a:buChar char="o"/>
        <a:tabLst/>
        <a:defRPr sz="20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500"/>
        </a:spcBef>
        <a:spcAft>
          <a:spcPts val="300"/>
        </a:spcAft>
        <a:buClr>
          <a:schemeClr val="bg2"/>
        </a:buClr>
        <a:buSzPct val="100000"/>
        <a:buFont typeface="Rubik Light" panose="00000400000000000000" pitchFamily="2" charset="-79"/>
        <a:buChar char="–"/>
        <a:tabLst/>
        <a:defRPr sz="16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300"/>
        </a:spcAft>
        <a:buClr>
          <a:schemeClr val="bg2"/>
        </a:buClr>
        <a:buSzPct val="100000"/>
        <a:buFont typeface="Arial" panose="020B0604020202020204" pitchFamily="34" charset="0"/>
        <a:buChar char="•"/>
        <a:tabLst/>
        <a:defRPr sz="1200" kern="1200">
          <a:solidFill>
            <a:schemeClr val="tx1"/>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13A80-FB54-4892-DF8C-92906F63ABA9}"/>
              </a:ext>
            </a:extLst>
          </p:cNvPr>
          <p:cNvSpPr>
            <a:spLocks noGrp="1"/>
          </p:cNvSpPr>
          <p:nvPr>
            <p:ph type="title"/>
          </p:nvPr>
        </p:nvSpPr>
        <p:spPr/>
        <p:txBody>
          <a:bodyPr/>
          <a:lstStyle/>
          <a:p>
            <a:r>
              <a:rPr lang="en-US" dirty="0">
                <a:solidFill>
                  <a:schemeClr val="bg1"/>
                </a:solidFill>
              </a:rPr>
              <a:t>CIC Global 2025</a:t>
            </a:r>
          </a:p>
        </p:txBody>
      </p:sp>
      <p:sp>
        <p:nvSpPr>
          <p:cNvPr id="3" name="Text Placeholder 2">
            <a:extLst>
              <a:ext uri="{FF2B5EF4-FFF2-40B4-BE49-F238E27FC236}">
                <a16:creationId xmlns:a16="http://schemas.microsoft.com/office/drawing/2014/main" id="{987EC2B8-3DE7-1701-DB4C-157AE8FF3F3F}"/>
              </a:ext>
            </a:extLst>
          </p:cNvPr>
          <p:cNvSpPr>
            <a:spLocks noGrp="1"/>
          </p:cNvSpPr>
          <p:nvPr>
            <p:ph type="body" idx="11"/>
          </p:nvPr>
        </p:nvSpPr>
        <p:spPr/>
        <p:txBody>
          <a:bodyPr/>
          <a:lstStyle/>
          <a:p>
            <a:r>
              <a:rPr lang="en-US" dirty="0">
                <a:solidFill>
                  <a:schemeClr val="bg1"/>
                </a:solidFill>
              </a:rPr>
              <a:t>Pengcheng Xin</a:t>
            </a:r>
          </a:p>
        </p:txBody>
      </p:sp>
      <p:sp>
        <p:nvSpPr>
          <p:cNvPr id="4" name="Subtitle 3">
            <a:extLst>
              <a:ext uri="{FF2B5EF4-FFF2-40B4-BE49-F238E27FC236}">
                <a16:creationId xmlns:a16="http://schemas.microsoft.com/office/drawing/2014/main" id="{8F3AA6E7-10B7-0001-1A05-E19B9C4E1CC9}"/>
              </a:ext>
            </a:extLst>
          </p:cNvPr>
          <p:cNvSpPr>
            <a:spLocks noGrp="1"/>
          </p:cNvSpPr>
          <p:nvPr>
            <p:ph type="subTitle" idx="1"/>
          </p:nvPr>
        </p:nvSpPr>
        <p:spPr/>
        <p:txBody>
          <a:bodyPr/>
          <a:lstStyle/>
          <a:p>
            <a:r>
              <a:rPr lang="en-US" dirty="0">
                <a:solidFill>
                  <a:schemeClr val="bg1"/>
                </a:solidFill>
              </a:rPr>
              <a:t>ADE Copilot – </a:t>
            </a:r>
            <a:r>
              <a:rPr lang="en-US" altLang="zh-CN" dirty="0">
                <a:solidFill>
                  <a:schemeClr val="bg1"/>
                </a:solidFill>
              </a:rPr>
              <a:t>Intelligent Optimization Engine Based On LLM</a:t>
            </a:r>
            <a:endParaRPr lang="en-US" dirty="0">
              <a:solidFill>
                <a:schemeClr val="bg1"/>
              </a:solidFill>
            </a:endParaRPr>
          </a:p>
        </p:txBody>
      </p:sp>
    </p:spTree>
    <p:extLst>
      <p:ext uri="{BB962C8B-B14F-4D97-AF65-F5344CB8AC3E}">
        <p14:creationId xmlns:p14="http://schemas.microsoft.com/office/powerpoint/2010/main" val="2427400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ADE Chatbot</a:t>
            </a:r>
            <a:endParaRPr lang="en-US" dirty="0"/>
          </a:p>
        </p:txBody>
      </p:sp>
      <p:pic>
        <p:nvPicPr>
          <p:cNvPr id="5" name="Picture 4">
            <a:extLst>
              <a:ext uri="{FF2B5EF4-FFF2-40B4-BE49-F238E27FC236}">
                <a16:creationId xmlns:a16="http://schemas.microsoft.com/office/drawing/2014/main" id="{98BE53C4-1DBD-EC9B-8887-BE803251D9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2848" y="849646"/>
            <a:ext cx="9826303" cy="5841192"/>
          </a:xfrm>
          <a:prstGeom prst="rect">
            <a:avLst/>
          </a:prstGeom>
        </p:spPr>
      </p:pic>
    </p:spTree>
    <p:extLst>
      <p:ext uri="{BB962C8B-B14F-4D97-AF65-F5344CB8AC3E}">
        <p14:creationId xmlns:p14="http://schemas.microsoft.com/office/powerpoint/2010/main" val="3568966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ADE Chat</a:t>
            </a:r>
            <a:r>
              <a:rPr lang="en-US" altLang="zh-CN" dirty="0"/>
              <a:t>bot</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a:xfrm>
            <a:off x="435431" y="1188720"/>
            <a:ext cx="9462714" cy="5146766"/>
          </a:xfrm>
        </p:spPr>
        <p:txBody>
          <a:bodyPr/>
          <a:lstStyle/>
          <a:p>
            <a:r>
              <a:rPr lang="en-US" dirty="0"/>
              <a:t>Problem to resolve</a:t>
            </a:r>
          </a:p>
          <a:p>
            <a:pPr lvl="1"/>
            <a:r>
              <a:rPr lang="en-US" dirty="0"/>
              <a:t>ADE has many complex features and are related to each other.</a:t>
            </a:r>
          </a:p>
          <a:p>
            <a:pPr lvl="1"/>
            <a:r>
              <a:rPr lang="en-US" dirty="0"/>
              <a:t>Traditional learning methods can no longer meet the needs</a:t>
            </a:r>
          </a:p>
          <a:p>
            <a:pPr lvl="1"/>
            <a:r>
              <a:rPr lang="en-US" dirty="0"/>
              <a:t>An interactive engineering assistant based on LLM is a better choice</a:t>
            </a:r>
          </a:p>
          <a:p>
            <a:pPr lvl="1"/>
            <a:endParaRPr lang="en-US" dirty="0"/>
          </a:p>
        </p:txBody>
      </p:sp>
      <p:pic>
        <p:nvPicPr>
          <p:cNvPr id="11" name="Picture 10">
            <a:extLst>
              <a:ext uri="{FF2B5EF4-FFF2-40B4-BE49-F238E27FC236}">
                <a16:creationId xmlns:a16="http://schemas.microsoft.com/office/drawing/2014/main" id="{7572B7C6-BFF1-FA29-C3FC-EDDFEFF3C5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031" y="2848049"/>
            <a:ext cx="2728066" cy="2785798"/>
          </a:xfrm>
          <a:prstGeom prst="rect">
            <a:avLst/>
          </a:prstGeom>
        </p:spPr>
      </p:pic>
      <p:sp>
        <p:nvSpPr>
          <p:cNvPr id="12" name="TextBox 11">
            <a:extLst>
              <a:ext uri="{FF2B5EF4-FFF2-40B4-BE49-F238E27FC236}">
                <a16:creationId xmlns:a16="http://schemas.microsoft.com/office/drawing/2014/main" id="{E4E4F58C-CAE6-13A5-88E0-EFA121F7B33E}"/>
              </a:ext>
            </a:extLst>
          </p:cNvPr>
          <p:cNvSpPr txBox="1"/>
          <p:nvPr/>
        </p:nvSpPr>
        <p:spPr>
          <a:xfrm>
            <a:off x="757870" y="5815390"/>
            <a:ext cx="2851230" cy="338554"/>
          </a:xfrm>
          <a:prstGeom prst="rect">
            <a:avLst/>
          </a:prstGeom>
          <a:noFill/>
        </p:spPr>
        <p:txBody>
          <a:bodyPr wrap="none" rtlCol="0">
            <a:spAutoFit/>
          </a:bodyPr>
          <a:lstStyle/>
          <a:p>
            <a:r>
              <a:rPr lang="en-US" sz="1600" b="1" dirty="0">
                <a:solidFill>
                  <a:srgbClr val="93DA49"/>
                </a:solidFill>
                <a:latin typeface="Times New Roman" panose="02020603050405020304" pitchFamily="18" charset="0"/>
                <a:cs typeface="Times New Roman" panose="02020603050405020304" pitchFamily="18" charset="0"/>
              </a:rPr>
              <a:t>Traditional Learning Methods</a:t>
            </a:r>
          </a:p>
        </p:txBody>
      </p:sp>
      <p:pic>
        <p:nvPicPr>
          <p:cNvPr id="13" name="Picture 12">
            <a:extLst>
              <a:ext uri="{FF2B5EF4-FFF2-40B4-BE49-F238E27FC236}">
                <a16:creationId xmlns:a16="http://schemas.microsoft.com/office/drawing/2014/main" id="{206DA350-73CC-A6EA-6B38-81CB651CE0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7441" y="2923680"/>
            <a:ext cx="7217741" cy="2762487"/>
          </a:xfrm>
          <a:prstGeom prst="rect">
            <a:avLst/>
          </a:prstGeom>
        </p:spPr>
      </p:pic>
      <p:sp>
        <p:nvSpPr>
          <p:cNvPr id="14" name="TextBox 13">
            <a:extLst>
              <a:ext uri="{FF2B5EF4-FFF2-40B4-BE49-F238E27FC236}">
                <a16:creationId xmlns:a16="http://schemas.microsoft.com/office/drawing/2014/main" id="{17A5B4D4-44B6-8B08-29BB-18DCA96E97EB}"/>
              </a:ext>
            </a:extLst>
          </p:cNvPr>
          <p:cNvSpPr txBox="1"/>
          <p:nvPr/>
        </p:nvSpPr>
        <p:spPr>
          <a:xfrm>
            <a:off x="7360184" y="5841549"/>
            <a:ext cx="3108415" cy="338554"/>
          </a:xfrm>
          <a:prstGeom prst="rect">
            <a:avLst/>
          </a:prstGeom>
          <a:noFill/>
        </p:spPr>
        <p:txBody>
          <a:bodyPr wrap="none" rtlCol="0">
            <a:spAutoFit/>
          </a:bodyPr>
          <a:lstStyle/>
          <a:p>
            <a:r>
              <a:rPr lang="en-US" sz="1600" b="1" dirty="0">
                <a:solidFill>
                  <a:srgbClr val="93DA49"/>
                </a:solidFill>
                <a:latin typeface="Times New Roman" panose="02020603050405020304" pitchFamily="18" charset="0"/>
                <a:cs typeface="Times New Roman" panose="02020603050405020304" pitchFamily="18" charset="0"/>
              </a:rPr>
              <a:t>Interactive Engineering </a:t>
            </a:r>
            <a:r>
              <a:rPr lang="en-US" altLang="zh-CN" sz="1600" b="1" dirty="0">
                <a:solidFill>
                  <a:srgbClr val="93DA49"/>
                </a:solidFill>
                <a:latin typeface="Times New Roman" panose="02020603050405020304" pitchFamily="18" charset="0"/>
                <a:cs typeface="Times New Roman" panose="02020603050405020304" pitchFamily="18" charset="0"/>
              </a:rPr>
              <a:t>A</a:t>
            </a:r>
            <a:r>
              <a:rPr lang="en-US" sz="1600" b="1" dirty="0">
                <a:solidFill>
                  <a:srgbClr val="93DA49"/>
                </a:solidFill>
                <a:latin typeface="Times New Roman" panose="02020603050405020304" pitchFamily="18" charset="0"/>
                <a:cs typeface="Times New Roman" panose="02020603050405020304" pitchFamily="18" charset="0"/>
              </a:rPr>
              <a:t>ssistant</a:t>
            </a:r>
          </a:p>
        </p:txBody>
      </p:sp>
      <p:sp>
        <p:nvSpPr>
          <p:cNvPr id="2" name="Arrow: Right 1">
            <a:extLst>
              <a:ext uri="{FF2B5EF4-FFF2-40B4-BE49-F238E27FC236}">
                <a16:creationId xmlns:a16="http://schemas.microsoft.com/office/drawing/2014/main" id="{117C50BC-3DBD-D8B4-12FE-282A0B0F49C2}"/>
              </a:ext>
            </a:extLst>
          </p:cNvPr>
          <p:cNvSpPr/>
          <p:nvPr/>
        </p:nvSpPr>
        <p:spPr>
          <a:xfrm>
            <a:off x="4211218" y="3725174"/>
            <a:ext cx="820132" cy="1159497"/>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703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ADE Chat</a:t>
            </a:r>
            <a:r>
              <a:rPr lang="en-US" altLang="zh-CN" dirty="0"/>
              <a:t>bot</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a:xfrm>
            <a:off x="435431" y="1188720"/>
            <a:ext cx="9462714" cy="5146766"/>
          </a:xfrm>
        </p:spPr>
        <p:txBody>
          <a:bodyPr/>
          <a:lstStyle/>
          <a:p>
            <a:r>
              <a:rPr lang="en-US" dirty="0"/>
              <a:t>How ADE Copilot solves this problem</a:t>
            </a:r>
          </a:p>
          <a:p>
            <a:pPr lvl="1"/>
            <a:r>
              <a:rPr lang="en-US" dirty="0"/>
              <a:t>Implement interactive engineering assistant based on pre-trained LLM(Large Language Model) and RAG(Retrieval Enhancement Generation)</a:t>
            </a:r>
          </a:p>
        </p:txBody>
      </p:sp>
      <p:pic>
        <p:nvPicPr>
          <p:cNvPr id="5" name="Picture 4">
            <a:extLst>
              <a:ext uri="{FF2B5EF4-FFF2-40B4-BE49-F238E27FC236}">
                <a16:creationId xmlns:a16="http://schemas.microsoft.com/office/drawing/2014/main" id="{C5901744-30EF-A702-3150-1FDB2E35B6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8669" y="2222200"/>
            <a:ext cx="9265999" cy="4270675"/>
          </a:xfrm>
          <a:prstGeom prst="rect">
            <a:avLst/>
          </a:prstGeom>
        </p:spPr>
      </p:pic>
    </p:spTree>
    <p:extLst>
      <p:ext uri="{BB962C8B-B14F-4D97-AF65-F5344CB8AC3E}">
        <p14:creationId xmlns:p14="http://schemas.microsoft.com/office/powerpoint/2010/main" val="2274113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Measurement Generation</a:t>
            </a:r>
            <a:endParaRPr lang="en-US" dirty="0"/>
          </a:p>
        </p:txBody>
      </p:sp>
      <p:pic>
        <p:nvPicPr>
          <p:cNvPr id="6" name="Picture 5">
            <a:extLst>
              <a:ext uri="{FF2B5EF4-FFF2-40B4-BE49-F238E27FC236}">
                <a16:creationId xmlns:a16="http://schemas.microsoft.com/office/drawing/2014/main" id="{7EA70D2A-FB47-B1E6-AE3B-E18C2EA82C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4747" y="854861"/>
            <a:ext cx="9022505" cy="5711361"/>
          </a:xfrm>
          <a:prstGeom prst="rect">
            <a:avLst/>
          </a:prstGeom>
        </p:spPr>
      </p:pic>
    </p:spTree>
    <p:extLst>
      <p:ext uri="{BB962C8B-B14F-4D97-AF65-F5344CB8AC3E}">
        <p14:creationId xmlns:p14="http://schemas.microsoft.com/office/powerpoint/2010/main" val="44140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a:xfrm>
            <a:off x="446313" y="336844"/>
            <a:ext cx="11612880" cy="565150"/>
          </a:xfrm>
        </p:spPr>
        <p:txBody>
          <a:bodyPr/>
          <a:lstStyle/>
          <a:p>
            <a:r>
              <a:rPr lang="en-US" altLang="zh-CN" dirty="0"/>
              <a:t>Measurement Generation</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Problem to resolve</a:t>
            </a:r>
          </a:p>
          <a:p>
            <a:pPr lvl="1"/>
            <a:r>
              <a:rPr lang="en-US" altLang="zh-CN" dirty="0"/>
              <a:t>Turn </a:t>
            </a:r>
            <a:r>
              <a:rPr lang="en-US" dirty="0"/>
              <a:t>the custom’s requirements into skill code measurement</a:t>
            </a:r>
          </a:p>
        </p:txBody>
      </p:sp>
      <p:graphicFrame>
        <p:nvGraphicFramePr>
          <p:cNvPr id="7" name="Table 6">
            <a:extLst>
              <a:ext uri="{FF2B5EF4-FFF2-40B4-BE49-F238E27FC236}">
                <a16:creationId xmlns:a16="http://schemas.microsoft.com/office/drawing/2014/main" id="{9808EE9E-24E1-4E7E-6445-F999756E968F}"/>
              </a:ext>
            </a:extLst>
          </p:cNvPr>
          <p:cNvGraphicFramePr>
            <a:graphicFrameLocks noGrp="1"/>
          </p:cNvGraphicFramePr>
          <p:nvPr>
            <p:extLst>
              <p:ext uri="{D42A27DB-BD31-4B8C-83A1-F6EECF244321}">
                <p14:modId xmlns:p14="http://schemas.microsoft.com/office/powerpoint/2010/main" val="1220559815"/>
              </p:ext>
            </p:extLst>
          </p:nvPr>
        </p:nvGraphicFramePr>
        <p:xfrm>
          <a:off x="870394" y="1906624"/>
          <a:ext cx="6762576" cy="2474862"/>
        </p:xfrm>
        <a:graphic>
          <a:graphicData uri="http://schemas.openxmlformats.org/drawingml/2006/table">
            <a:tbl>
              <a:tblPr>
                <a:tableStyleId>{5C22544A-7EE6-4342-B048-85BDC9FD1C3A}</a:tableStyleId>
              </a:tblPr>
              <a:tblGrid>
                <a:gridCol w="616812">
                  <a:extLst>
                    <a:ext uri="{9D8B030D-6E8A-4147-A177-3AD203B41FA5}">
                      <a16:colId xmlns:a16="http://schemas.microsoft.com/office/drawing/2014/main" val="1761461332"/>
                    </a:ext>
                  </a:extLst>
                </a:gridCol>
                <a:gridCol w="492625">
                  <a:extLst>
                    <a:ext uri="{9D8B030D-6E8A-4147-A177-3AD203B41FA5}">
                      <a16:colId xmlns:a16="http://schemas.microsoft.com/office/drawing/2014/main" val="542940297"/>
                    </a:ext>
                  </a:extLst>
                </a:gridCol>
                <a:gridCol w="975140">
                  <a:extLst>
                    <a:ext uri="{9D8B030D-6E8A-4147-A177-3AD203B41FA5}">
                      <a16:colId xmlns:a16="http://schemas.microsoft.com/office/drawing/2014/main" val="1983025353"/>
                    </a:ext>
                  </a:extLst>
                </a:gridCol>
                <a:gridCol w="1856003">
                  <a:extLst>
                    <a:ext uri="{9D8B030D-6E8A-4147-A177-3AD203B41FA5}">
                      <a16:colId xmlns:a16="http://schemas.microsoft.com/office/drawing/2014/main" val="935884399"/>
                    </a:ext>
                  </a:extLst>
                </a:gridCol>
                <a:gridCol w="1606602">
                  <a:extLst>
                    <a:ext uri="{9D8B030D-6E8A-4147-A177-3AD203B41FA5}">
                      <a16:colId xmlns:a16="http://schemas.microsoft.com/office/drawing/2014/main" val="370398248"/>
                    </a:ext>
                  </a:extLst>
                </a:gridCol>
                <a:gridCol w="1215394">
                  <a:extLst>
                    <a:ext uri="{9D8B030D-6E8A-4147-A177-3AD203B41FA5}">
                      <a16:colId xmlns:a16="http://schemas.microsoft.com/office/drawing/2014/main" val="1214936113"/>
                    </a:ext>
                  </a:extLst>
                </a:gridCol>
              </a:tblGrid>
              <a:tr h="248143">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Priority</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Sim Type</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mpd="sng">
                      <a:noFill/>
                    </a:lnL>
                    <a:solidFill>
                      <a:srgbClr val="0070C0"/>
                    </a:solidFill>
                  </a:tcPr>
                </a:tc>
                <a:tc>
                  <a:txBody>
                    <a:bodyPr/>
                    <a:lstStyle/>
                    <a:p>
                      <a:pPr algn="ctr" fontAlgn="b"/>
                      <a:r>
                        <a:rPr lang="en-US" sz="1000" b="1" u="none" strike="noStrike">
                          <a:solidFill>
                            <a:schemeClr val="bg1"/>
                          </a:solidFill>
                          <a:effectLst/>
                          <a:latin typeface="Times New Roman" panose="02020603050405020304" pitchFamily="18" charset="0"/>
                          <a:cs typeface="Times New Roman" panose="02020603050405020304" pitchFamily="18" charset="0"/>
                        </a:rPr>
                        <a:t>Simulation Name</a:t>
                      </a:r>
                      <a:endParaRPr lang="en-US" sz="1000" b="1" i="0" u="none" strike="noStrike">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Simulation Description</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R w="12700" cap="flat" cmpd="sng" algn="ctr">
                      <a:solidFill>
                        <a:schemeClr val="tx1"/>
                      </a:solidFill>
                      <a:prstDash val="solid"/>
                      <a:round/>
                      <a:headEnd type="none" w="med" len="med"/>
                      <a:tailEnd type="none" w="med" len="med"/>
                    </a:lnR>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Measurements</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Corners</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solidFill>
                      <a:srgbClr val="0070C0"/>
                    </a:solidFill>
                  </a:tcPr>
                </a:tc>
                <a:extLst>
                  <a:ext uri="{0D108BD9-81ED-4DB2-BD59-A6C34878D82A}">
                    <a16:rowId xmlns:a16="http://schemas.microsoft.com/office/drawing/2014/main" val="3520806761"/>
                  </a:ext>
                </a:extLst>
              </a:tr>
              <a:tr h="980688">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2</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T w="12700" cmpd="sng">
                      <a:noFill/>
                    </a:lnT>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TRAN</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Functional</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Verification of all functional modes</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Check diff amp and CMOS modes</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Check SE vs Differential mode of operation</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Effect of POC signal </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Effect of RX_DQ_EN  </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ATB functionality</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Effect of POC* signals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SS, FF, extreme VT</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59085082"/>
                  </a:ext>
                </a:extLst>
              </a:tr>
              <a:tr h="492325">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1</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DC</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Power</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Active power in all modes; leakage in disabled modes. Power is measured using a  110011 bit pattern at 533Mbps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Measure current/power for each supply</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err="1">
                          <a:effectLst/>
                          <a:latin typeface="Times New Roman" panose="02020603050405020304" pitchFamily="18" charset="0"/>
                          <a:cs typeface="Times New Roman" panose="02020603050405020304" pitchFamily="18" charset="0"/>
                        </a:rPr>
                        <a:t>Tstart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Power corners</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46800410"/>
                  </a:ext>
                </a:extLst>
              </a:tr>
              <a:tr h="326427">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2</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b="0" i="0" u="sng" strike="noStrike" dirty="0">
                          <a:solidFill>
                            <a:srgbClr val="0000FF"/>
                          </a:solidFill>
                          <a:effectLst/>
                          <a:latin typeface="Times New Roman" panose="02020603050405020304" pitchFamily="18" charset="0"/>
                          <a:cs typeface="Times New Roman" panose="02020603050405020304" pitchFamily="18" charset="0"/>
                        </a:rPr>
                        <a:t>…</a:t>
                      </a:r>
                    </a:p>
                  </a:txBody>
                  <a:tcPr marL="4945" marR="4945" marT="4945" marB="0" anchor="b">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fontAlgn="b"/>
                      <a:r>
                        <a:rPr lang="en-US" sz="1000" b="0" i="0" u="sng" strike="noStrike" dirty="0">
                          <a:solidFill>
                            <a:srgbClr val="0000FF"/>
                          </a:solidFill>
                          <a:effectLst/>
                          <a:latin typeface="Times New Roman" panose="02020603050405020304" pitchFamily="18" charset="0"/>
                          <a:cs typeface="Times New Roman" panose="02020603050405020304" pitchFamily="18" charset="0"/>
                        </a:rPr>
                        <a:t>…</a:t>
                      </a:r>
                    </a:p>
                  </a:txBody>
                  <a:tcPr marL="4945" marR="4945" marT="494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31220931"/>
                  </a:ext>
                </a:extLst>
              </a:tr>
            </a:tbl>
          </a:graphicData>
        </a:graphic>
      </p:graphicFrame>
      <p:pic>
        <p:nvPicPr>
          <p:cNvPr id="10" name="Picture 9">
            <a:extLst>
              <a:ext uri="{FF2B5EF4-FFF2-40B4-BE49-F238E27FC236}">
                <a16:creationId xmlns:a16="http://schemas.microsoft.com/office/drawing/2014/main" id="{1CE7B1D0-D2D5-CAA5-B31A-1BF3099F6F45}"/>
              </a:ext>
            </a:extLst>
          </p:cNvPr>
          <p:cNvPicPr>
            <a:picLocks noChangeAspect="1"/>
          </p:cNvPicPr>
          <p:nvPr/>
        </p:nvPicPr>
        <p:blipFill>
          <a:blip r:embed="rId2"/>
          <a:stretch>
            <a:fillRect/>
          </a:stretch>
        </p:blipFill>
        <p:spPr>
          <a:xfrm>
            <a:off x="3710208" y="4267450"/>
            <a:ext cx="8264679" cy="2208013"/>
          </a:xfrm>
          <a:prstGeom prst="rect">
            <a:avLst/>
          </a:prstGeom>
        </p:spPr>
      </p:pic>
      <p:sp>
        <p:nvSpPr>
          <p:cNvPr id="11" name="Arrow: Bent 10">
            <a:extLst>
              <a:ext uri="{FF2B5EF4-FFF2-40B4-BE49-F238E27FC236}">
                <a16:creationId xmlns:a16="http://schemas.microsoft.com/office/drawing/2014/main" id="{DF4DDD65-9D0C-53F7-A7DA-162B0C9434A5}"/>
              </a:ext>
            </a:extLst>
          </p:cNvPr>
          <p:cNvSpPr/>
          <p:nvPr/>
        </p:nvSpPr>
        <p:spPr>
          <a:xfrm flipV="1">
            <a:off x="1356475" y="4981428"/>
            <a:ext cx="1770826" cy="824349"/>
          </a:xfrm>
          <a:prstGeom prst="bentArrow">
            <a:avLst>
              <a:gd name="adj1" fmla="val 25000"/>
              <a:gd name="adj2" fmla="val 25000"/>
              <a:gd name="adj3" fmla="val 25000"/>
              <a:gd name="adj4" fmla="val 4717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18E83D0F-E271-CD61-FDBB-5A951A8A3EF8}"/>
              </a:ext>
            </a:extLst>
          </p:cNvPr>
          <p:cNvPicPr>
            <a:picLocks noChangeAspect="1"/>
          </p:cNvPicPr>
          <p:nvPr/>
        </p:nvPicPr>
        <p:blipFill>
          <a:blip r:embed="rId3"/>
          <a:stretch>
            <a:fillRect/>
          </a:stretch>
        </p:blipFill>
        <p:spPr>
          <a:xfrm>
            <a:off x="2007706" y="4759334"/>
            <a:ext cx="565191" cy="461202"/>
          </a:xfrm>
          <a:prstGeom prst="rect">
            <a:avLst/>
          </a:prstGeom>
        </p:spPr>
      </p:pic>
      <p:sp>
        <p:nvSpPr>
          <p:cNvPr id="14" name="TextBox 13">
            <a:extLst>
              <a:ext uri="{FF2B5EF4-FFF2-40B4-BE49-F238E27FC236}">
                <a16:creationId xmlns:a16="http://schemas.microsoft.com/office/drawing/2014/main" id="{9D944149-25E1-F60D-9BF8-4FA1CCA241AB}"/>
              </a:ext>
            </a:extLst>
          </p:cNvPr>
          <p:cNvSpPr txBox="1"/>
          <p:nvPr/>
        </p:nvSpPr>
        <p:spPr>
          <a:xfrm>
            <a:off x="1766031" y="5196409"/>
            <a:ext cx="1361270" cy="246221"/>
          </a:xfrm>
          <a:prstGeom prst="rect">
            <a:avLst/>
          </a:prstGeom>
          <a:noFill/>
        </p:spPr>
        <p:txBody>
          <a:bodyPr wrap="none" rtlCol="0">
            <a:spAutoFit/>
          </a:bodyPr>
          <a:lstStyle/>
          <a:p>
            <a:r>
              <a:rPr lang="en-US" sz="1000" b="1" dirty="0">
                <a:latin typeface="Times New Roman" panose="02020603050405020304" pitchFamily="18" charset="0"/>
                <a:cs typeface="Times New Roman" panose="02020603050405020304" pitchFamily="18" charset="0"/>
              </a:rPr>
              <a:t>Heavy Manual Effort</a:t>
            </a:r>
          </a:p>
        </p:txBody>
      </p:sp>
      <p:sp>
        <p:nvSpPr>
          <p:cNvPr id="15" name="TextBox 14">
            <a:extLst>
              <a:ext uri="{FF2B5EF4-FFF2-40B4-BE49-F238E27FC236}">
                <a16:creationId xmlns:a16="http://schemas.microsoft.com/office/drawing/2014/main" id="{288C4CEC-0613-FE18-BA88-1110FF0FE7F4}"/>
              </a:ext>
            </a:extLst>
          </p:cNvPr>
          <p:cNvSpPr txBox="1"/>
          <p:nvPr/>
        </p:nvSpPr>
        <p:spPr>
          <a:xfrm>
            <a:off x="899988" y="5949140"/>
            <a:ext cx="1798506" cy="369332"/>
          </a:xfrm>
          <a:prstGeom prst="rect">
            <a:avLst/>
          </a:prstGeom>
          <a:noFill/>
        </p:spPr>
        <p:txBody>
          <a:bodyPr wrap="none" rtlCol="0">
            <a:spAutoFit/>
          </a:bodyPr>
          <a:lstStyle/>
          <a:p>
            <a:r>
              <a:rPr lang="en-US" b="1" dirty="0">
                <a:solidFill>
                  <a:srgbClr val="92D050"/>
                </a:solidFill>
                <a:latin typeface="Times New Roman" panose="02020603050405020304" pitchFamily="18" charset="0"/>
                <a:cs typeface="Times New Roman" panose="02020603050405020304" pitchFamily="18" charset="0"/>
              </a:rPr>
              <a:t>Traditional Way</a:t>
            </a:r>
          </a:p>
        </p:txBody>
      </p:sp>
      <p:sp>
        <p:nvSpPr>
          <p:cNvPr id="16" name="Arrow: Bent 15">
            <a:extLst>
              <a:ext uri="{FF2B5EF4-FFF2-40B4-BE49-F238E27FC236}">
                <a16:creationId xmlns:a16="http://schemas.microsoft.com/office/drawing/2014/main" id="{6BB9D5BF-B3AD-F54E-1BAE-D22DB97A5EA9}"/>
              </a:ext>
            </a:extLst>
          </p:cNvPr>
          <p:cNvSpPr/>
          <p:nvPr/>
        </p:nvSpPr>
        <p:spPr>
          <a:xfrm rot="5400000">
            <a:off x="9080016" y="1575296"/>
            <a:ext cx="783959" cy="3431618"/>
          </a:xfrm>
          <a:prstGeom prst="bent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ChatGPT icon PNG and SVG Vector Free Download">
            <a:extLst>
              <a:ext uri="{FF2B5EF4-FFF2-40B4-BE49-F238E27FC236}">
                <a16:creationId xmlns:a16="http://schemas.microsoft.com/office/drawing/2014/main" id="{9A58CB81-C9EF-F4BD-515E-F8B7A19285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00894" y="2108329"/>
            <a:ext cx="403597" cy="40359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7234F2-5B96-D30F-38BB-CFD346EF1B4B}"/>
              </a:ext>
            </a:extLst>
          </p:cNvPr>
          <p:cNvSpPr txBox="1"/>
          <p:nvPr/>
        </p:nvSpPr>
        <p:spPr>
          <a:xfrm>
            <a:off x="7577172" y="2634518"/>
            <a:ext cx="3789645" cy="246221"/>
          </a:xfrm>
          <a:prstGeom prst="rect">
            <a:avLst/>
          </a:prstGeom>
          <a:noFill/>
        </p:spPr>
        <p:txBody>
          <a:bodyPr wrap="square" rtlCol="0">
            <a:spAutoFit/>
          </a:bodyPr>
          <a:lstStyle/>
          <a:p>
            <a:r>
              <a:rPr lang="en-US" sz="1000" b="1" dirty="0">
                <a:latin typeface="Times New Roman" panose="02020603050405020304" pitchFamily="18" charset="0"/>
                <a:cs typeface="Times New Roman" panose="02020603050405020304" pitchFamily="18" charset="0"/>
              </a:rPr>
              <a:t>Natural Language Processing  And Skill expression Generation</a:t>
            </a:r>
          </a:p>
        </p:txBody>
      </p:sp>
      <p:sp>
        <p:nvSpPr>
          <p:cNvPr id="22" name="TextBox 21">
            <a:extLst>
              <a:ext uri="{FF2B5EF4-FFF2-40B4-BE49-F238E27FC236}">
                <a16:creationId xmlns:a16="http://schemas.microsoft.com/office/drawing/2014/main" id="{1F4590A2-7B4C-A70D-287D-5E262C13229C}"/>
              </a:ext>
            </a:extLst>
          </p:cNvPr>
          <p:cNvSpPr txBox="1"/>
          <p:nvPr/>
        </p:nvSpPr>
        <p:spPr>
          <a:xfrm>
            <a:off x="8596244" y="3404875"/>
            <a:ext cx="943592" cy="369332"/>
          </a:xfrm>
          <a:prstGeom prst="rect">
            <a:avLst/>
          </a:prstGeom>
          <a:noFill/>
        </p:spPr>
        <p:txBody>
          <a:bodyPr wrap="none" rtlCol="0">
            <a:spAutoFit/>
          </a:bodyPr>
          <a:lstStyle/>
          <a:p>
            <a:r>
              <a:rPr lang="en-US" b="1" dirty="0">
                <a:solidFill>
                  <a:srgbClr val="92D050"/>
                </a:solidFill>
                <a:latin typeface="Times New Roman" panose="02020603050405020304" pitchFamily="18" charset="0"/>
                <a:cs typeface="Times New Roman" panose="02020603050405020304" pitchFamily="18" charset="0"/>
              </a:rPr>
              <a:t>AI Way</a:t>
            </a:r>
          </a:p>
        </p:txBody>
      </p:sp>
      <p:sp>
        <p:nvSpPr>
          <p:cNvPr id="2" name="Rectangle 1">
            <a:extLst>
              <a:ext uri="{FF2B5EF4-FFF2-40B4-BE49-F238E27FC236}">
                <a16:creationId xmlns:a16="http://schemas.microsoft.com/office/drawing/2014/main" id="{06C84EF7-6772-A207-FDE8-A94C661B69F5}"/>
              </a:ext>
            </a:extLst>
          </p:cNvPr>
          <p:cNvSpPr/>
          <p:nvPr/>
        </p:nvSpPr>
        <p:spPr>
          <a:xfrm>
            <a:off x="4807670" y="1906624"/>
            <a:ext cx="1637153" cy="247486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4447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Measurement Generation</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dirty="0"/>
              <a:t>Fine Tune Pre-trained LLM </a:t>
            </a:r>
            <a:r>
              <a:rPr lang="en-US" altLang="zh-CN" dirty="0"/>
              <a:t>based on skill source code</a:t>
            </a:r>
            <a:endParaRPr lang="en-US" dirty="0"/>
          </a:p>
        </p:txBody>
      </p:sp>
      <p:graphicFrame>
        <p:nvGraphicFramePr>
          <p:cNvPr id="2" name="Table 3">
            <a:extLst>
              <a:ext uri="{FF2B5EF4-FFF2-40B4-BE49-F238E27FC236}">
                <a16:creationId xmlns:a16="http://schemas.microsoft.com/office/drawing/2014/main" id="{00A79C84-1664-BE3A-FE88-5CB735406983}"/>
              </a:ext>
            </a:extLst>
          </p:cNvPr>
          <p:cNvGraphicFramePr>
            <a:graphicFrameLocks noGrp="1"/>
          </p:cNvGraphicFramePr>
          <p:nvPr>
            <p:extLst>
              <p:ext uri="{D42A27DB-BD31-4B8C-83A1-F6EECF244321}">
                <p14:modId xmlns:p14="http://schemas.microsoft.com/office/powerpoint/2010/main" val="2147498445"/>
              </p:ext>
            </p:extLst>
          </p:nvPr>
        </p:nvGraphicFramePr>
        <p:xfrm>
          <a:off x="1098145" y="1959978"/>
          <a:ext cx="5471268" cy="2290304"/>
        </p:xfrm>
        <a:graphic>
          <a:graphicData uri="http://schemas.openxmlformats.org/drawingml/2006/table">
            <a:tbl>
              <a:tblPr firstRow="1" bandRow="1">
                <a:tableStyleId>{5C22544A-7EE6-4342-B048-85BDC9FD1C3A}</a:tableStyleId>
              </a:tblPr>
              <a:tblGrid>
                <a:gridCol w="1385925">
                  <a:extLst>
                    <a:ext uri="{9D8B030D-6E8A-4147-A177-3AD203B41FA5}">
                      <a16:colId xmlns:a16="http://schemas.microsoft.com/office/drawing/2014/main" val="612624613"/>
                    </a:ext>
                  </a:extLst>
                </a:gridCol>
                <a:gridCol w="4085343">
                  <a:extLst>
                    <a:ext uri="{9D8B030D-6E8A-4147-A177-3AD203B41FA5}">
                      <a16:colId xmlns:a16="http://schemas.microsoft.com/office/drawing/2014/main" val="2184955252"/>
                    </a:ext>
                  </a:extLst>
                </a:gridCol>
              </a:tblGrid>
              <a:tr h="229496">
                <a:tc>
                  <a:txBody>
                    <a:bodyPr/>
                    <a:lstStyle/>
                    <a:p>
                      <a:pPr algn="ctr"/>
                      <a:r>
                        <a:rPr lang="en-US" altLang="zh-CN" sz="1800" dirty="0"/>
                        <a:t>ID</a:t>
                      </a:r>
                      <a:endParaRPr lang="en-US" sz="1800" dirty="0"/>
                    </a:p>
                  </a:txBody>
                  <a:tcPr/>
                </a:tc>
                <a:tc>
                  <a:txBody>
                    <a:bodyPr/>
                    <a:lstStyle/>
                    <a:p>
                      <a:pPr algn="ctr"/>
                      <a:r>
                        <a:rPr lang="en-US" sz="1800" dirty="0"/>
                        <a:t>Instruction</a:t>
                      </a:r>
                    </a:p>
                  </a:txBody>
                  <a:tcPr/>
                </a:tc>
                <a:extLst>
                  <a:ext uri="{0D108BD9-81ED-4DB2-BD59-A6C34878D82A}">
                    <a16:rowId xmlns:a16="http://schemas.microsoft.com/office/drawing/2014/main" val="246115639"/>
                  </a:ext>
                </a:extLst>
              </a:tr>
              <a:tr h="550792">
                <a:tc>
                  <a:txBody>
                    <a:bodyPr/>
                    <a:lstStyle/>
                    <a:p>
                      <a:pPr marL="0" algn="ctr" defTabSz="914400" rtl="0" eaLnBrk="1" latinLnBrk="0" hangingPunct="1"/>
                      <a:r>
                        <a:rPr lang="en-US" sz="1400" kern="1200" dirty="0">
                          <a:solidFill>
                            <a:schemeClr val="dk1"/>
                          </a:solidFill>
                          <a:latin typeface="+mn-lt"/>
                          <a:ea typeface="+mn-ea"/>
                          <a:cs typeface="+mn-cs"/>
                        </a:rPr>
                        <a:t>1</a:t>
                      </a:r>
                    </a:p>
                  </a:txBody>
                  <a:tcPr/>
                </a:tc>
                <a:tc>
                  <a:txBody>
                    <a:bodyPr/>
                    <a:lstStyle/>
                    <a:p>
                      <a:pPr marL="0" algn="ctr" defTabSz="914400" rtl="0" eaLnBrk="1" latinLnBrk="0" hangingPunct="1"/>
                      <a:r>
                        <a:rPr lang="en-US" sz="1400" kern="1200" dirty="0">
                          <a:solidFill>
                            <a:schemeClr val="dk1"/>
                          </a:solidFill>
                          <a:latin typeface="+mn-lt"/>
                          <a:ea typeface="+mn-ea"/>
                          <a:cs typeface="+mn-cs"/>
                        </a:rPr>
                        <a:t>Returns the X value where a signal crosses the threshold Y value</a:t>
                      </a:r>
                    </a:p>
                  </a:txBody>
                  <a:tcPr/>
                </a:tc>
                <a:extLst>
                  <a:ext uri="{0D108BD9-81ED-4DB2-BD59-A6C34878D82A}">
                    <a16:rowId xmlns:a16="http://schemas.microsoft.com/office/drawing/2014/main" val="2778738142"/>
                  </a:ext>
                </a:extLst>
              </a:tr>
              <a:tr h="390144">
                <a:tc>
                  <a:txBody>
                    <a:bodyPr/>
                    <a:lstStyle/>
                    <a:p>
                      <a:pPr marL="0" algn="ctr" defTabSz="914400" rtl="0" eaLnBrk="1" latinLnBrk="0" hangingPunct="1"/>
                      <a:r>
                        <a:rPr lang="en-US" sz="1400" kern="1200" dirty="0">
                          <a:solidFill>
                            <a:schemeClr val="dk1"/>
                          </a:solidFill>
                          <a:latin typeface="+mn-lt"/>
                          <a:ea typeface="+mn-ea"/>
                          <a:cs typeface="+mn-cs"/>
                        </a:rPr>
                        <a:t>2</a:t>
                      </a:r>
                    </a:p>
                  </a:txBody>
                  <a:tcPr/>
                </a:tc>
                <a:tc>
                  <a:txBody>
                    <a:bodyPr/>
                    <a:lstStyle/>
                    <a:p>
                      <a:pPr marL="0" algn="ctr" defTabSz="914400" rtl="0" eaLnBrk="1" latinLnBrk="0" hangingPunct="1"/>
                      <a:r>
                        <a:rPr lang="en-US" sz="1400" dirty="0"/>
                        <a:t>Computes the average of a waveform over its entire range</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1877399100"/>
                  </a:ext>
                </a:extLst>
              </a:tr>
              <a:tr h="550792">
                <a:tc>
                  <a:txBody>
                    <a:bodyPr/>
                    <a:lstStyle/>
                    <a:p>
                      <a:pPr marL="0" algn="ctr" defTabSz="914400" rtl="0" eaLnBrk="1" latinLnBrk="0" hangingPunct="1"/>
                      <a:r>
                        <a:rPr lang="en-US" sz="1400" kern="1200" dirty="0">
                          <a:solidFill>
                            <a:schemeClr val="dk1"/>
                          </a:solidFill>
                          <a:latin typeface="+mn-lt"/>
                          <a:ea typeface="+mn-ea"/>
                          <a:cs typeface="+mn-cs"/>
                        </a:rPr>
                        <a:t>3</a:t>
                      </a:r>
                    </a:p>
                  </a:txBody>
                  <a:tcPr/>
                </a:tc>
                <a:tc>
                  <a:txBody>
                    <a:bodyPr/>
                    <a:lstStyle/>
                    <a:p>
                      <a:pPr marL="0" algn="ctr" defTabSz="914400" rtl="0" eaLnBrk="1" latinLnBrk="0" hangingPunct="1"/>
                      <a:r>
                        <a:rPr lang="en-US" sz="1400" dirty="0"/>
                        <a:t>Stores the output value from one test and passes it on to another test.</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71168402"/>
                  </a:ext>
                </a:extLst>
              </a:tr>
              <a:tr h="229496">
                <a:tc>
                  <a:txBody>
                    <a:bodyPr/>
                    <a:lstStyle/>
                    <a:p>
                      <a:pPr marL="0" algn="ctr" defTabSz="914400" rtl="0" eaLnBrk="1" latinLnBrk="0" hangingPunct="1"/>
                      <a:r>
                        <a:rPr lang="en-US" sz="1400" kern="1200" dirty="0">
                          <a:solidFill>
                            <a:schemeClr val="dk1"/>
                          </a:solidFill>
                          <a:latin typeface="+mn-lt"/>
                          <a:ea typeface="+mn-ea"/>
                          <a:cs typeface="+mn-cs"/>
                        </a:rPr>
                        <a:t>…</a:t>
                      </a:r>
                    </a:p>
                  </a:txBody>
                  <a:tcPr/>
                </a:tc>
                <a:tc>
                  <a:txBody>
                    <a:bodyPr/>
                    <a:lstStyle/>
                    <a:p>
                      <a:pPr marL="0" algn="ctr" defTabSz="914400" rtl="0" eaLnBrk="1" latinLnBrk="0" hangingPunct="1"/>
                      <a:r>
                        <a:rPr lang="en-US" sz="1400" kern="1200" dirty="0">
                          <a:solidFill>
                            <a:schemeClr val="dk1"/>
                          </a:solidFill>
                          <a:latin typeface="+mn-lt"/>
                          <a:ea typeface="+mn-ea"/>
                          <a:cs typeface="+mn-cs"/>
                        </a:rPr>
                        <a:t>…</a:t>
                      </a:r>
                    </a:p>
                  </a:txBody>
                  <a:tcPr/>
                </a:tc>
                <a:extLst>
                  <a:ext uri="{0D108BD9-81ED-4DB2-BD59-A6C34878D82A}">
                    <a16:rowId xmlns:a16="http://schemas.microsoft.com/office/drawing/2014/main" val="1668837078"/>
                  </a:ext>
                </a:extLst>
              </a:tr>
            </a:tbl>
          </a:graphicData>
        </a:graphic>
      </p:graphicFrame>
      <p:graphicFrame>
        <p:nvGraphicFramePr>
          <p:cNvPr id="4" name="Table 3">
            <a:extLst>
              <a:ext uri="{FF2B5EF4-FFF2-40B4-BE49-F238E27FC236}">
                <a16:creationId xmlns:a16="http://schemas.microsoft.com/office/drawing/2014/main" id="{4CB1682E-9194-6158-2BE9-F2FF316BCF63}"/>
              </a:ext>
            </a:extLst>
          </p:cNvPr>
          <p:cNvGraphicFramePr>
            <a:graphicFrameLocks noGrp="1"/>
          </p:cNvGraphicFramePr>
          <p:nvPr>
            <p:extLst>
              <p:ext uri="{D42A27DB-BD31-4B8C-83A1-F6EECF244321}">
                <p14:modId xmlns:p14="http://schemas.microsoft.com/office/powerpoint/2010/main" val="2576568371"/>
              </p:ext>
            </p:extLst>
          </p:nvPr>
        </p:nvGraphicFramePr>
        <p:xfrm>
          <a:off x="1054911" y="4607021"/>
          <a:ext cx="5471268" cy="1891702"/>
        </p:xfrm>
        <a:graphic>
          <a:graphicData uri="http://schemas.openxmlformats.org/drawingml/2006/table">
            <a:tbl>
              <a:tblPr firstRow="1" bandRow="1">
                <a:tableStyleId>{5C22544A-7EE6-4342-B048-85BDC9FD1C3A}</a:tableStyleId>
              </a:tblPr>
              <a:tblGrid>
                <a:gridCol w="1342465">
                  <a:extLst>
                    <a:ext uri="{9D8B030D-6E8A-4147-A177-3AD203B41FA5}">
                      <a16:colId xmlns:a16="http://schemas.microsoft.com/office/drawing/2014/main" val="612624613"/>
                    </a:ext>
                  </a:extLst>
                </a:gridCol>
                <a:gridCol w="4128803">
                  <a:extLst>
                    <a:ext uri="{9D8B030D-6E8A-4147-A177-3AD203B41FA5}">
                      <a16:colId xmlns:a16="http://schemas.microsoft.com/office/drawing/2014/main" val="2184955252"/>
                    </a:ext>
                  </a:extLst>
                </a:gridCol>
              </a:tblGrid>
              <a:tr h="269512">
                <a:tc>
                  <a:txBody>
                    <a:bodyPr/>
                    <a:lstStyle/>
                    <a:p>
                      <a:pPr marL="0" algn="ctr" defTabSz="914400" rtl="0" eaLnBrk="1" latinLnBrk="0" hangingPunct="1"/>
                      <a:r>
                        <a:rPr lang="en-US" altLang="zh-CN" sz="1800" kern="1200" dirty="0">
                          <a:solidFill>
                            <a:schemeClr val="dk1"/>
                          </a:solidFill>
                          <a:latin typeface="+mn-lt"/>
                          <a:ea typeface="+mn-ea"/>
                          <a:cs typeface="+mn-cs"/>
                        </a:rPr>
                        <a:t>ID</a:t>
                      </a:r>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r>
                        <a:rPr lang="en-US" sz="1800" kern="1200" dirty="0">
                          <a:solidFill>
                            <a:schemeClr val="dk1"/>
                          </a:solidFill>
                          <a:latin typeface="+mn-lt"/>
                          <a:ea typeface="+mn-ea"/>
                          <a:cs typeface="+mn-cs"/>
                        </a:rPr>
                        <a:t>Ref Method</a:t>
                      </a:r>
                    </a:p>
                  </a:txBody>
                  <a:tcPr/>
                </a:tc>
                <a:extLst>
                  <a:ext uri="{0D108BD9-81ED-4DB2-BD59-A6C34878D82A}">
                    <a16:rowId xmlns:a16="http://schemas.microsoft.com/office/drawing/2014/main" val="246115639"/>
                  </a:ext>
                </a:extLst>
              </a:tr>
              <a:tr h="458171">
                <a:tc>
                  <a:txBody>
                    <a:bodyPr/>
                    <a:lstStyle/>
                    <a:p>
                      <a:pPr marL="0" algn="ctr" defTabSz="914400" rtl="0" eaLnBrk="1" latinLnBrk="0" hangingPunct="1"/>
                      <a:r>
                        <a:rPr lang="en-US" sz="1400" kern="1200" dirty="0">
                          <a:solidFill>
                            <a:schemeClr val="dk1"/>
                          </a:solidFill>
                          <a:latin typeface="+mn-lt"/>
                          <a:ea typeface="+mn-ea"/>
                          <a:cs typeface="+mn-cs"/>
                        </a:rPr>
                        <a:t>1</a:t>
                      </a:r>
                    </a:p>
                  </a:txBody>
                  <a:tcPr/>
                </a:tc>
                <a:tc>
                  <a:txBody>
                    <a:bodyPr/>
                    <a:lstStyle/>
                    <a:p>
                      <a:pPr marL="0" algn="ctr" defTabSz="914400" rtl="0" eaLnBrk="1" latinLnBrk="0" hangingPunct="1"/>
                      <a:r>
                        <a:rPr lang="en-US" sz="1400" kern="1200" dirty="0">
                          <a:solidFill>
                            <a:schemeClr val="dk1"/>
                          </a:solidFill>
                          <a:latin typeface="+mn-lt"/>
                          <a:ea typeface="+mn-ea"/>
                          <a:cs typeface="+mn-cs"/>
                        </a:rPr>
                        <a:t>cross(v("1" ?result "</a:t>
                      </a:r>
                      <a:r>
                        <a:rPr lang="en-US" sz="1400" kern="1200" dirty="0" err="1">
                          <a:solidFill>
                            <a:schemeClr val="dk1"/>
                          </a:solidFill>
                          <a:latin typeface="+mn-lt"/>
                          <a:ea typeface="+mn-ea"/>
                          <a:cs typeface="+mn-cs"/>
                        </a:rPr>
                        <a:t>tran</a:t>
                      </a:r>
                      <a:r>
                        <a:rPr lang="en-US" sz="1400" kern="1200" dirty="0">
                          <a:solidFill>
                            <a:schemeClr val="dk1"/>
                          </a:solidFill>
                          <a:latin typeface="+mn-lt"/>
                          <a:ea typeface="+mn-ea"/>
                          <a:cs typeface="+mn-cs"/>
                        </a:rPr>
                        <a:t>") 2.5 1 "either" t "time" ) </a:t>
                      </a:r>
                    </a:p>
                  </a:txBody>
                  <a:tcPr/>
                </a:tc>
                <a:extLst>
                  <a:ext uri="{0D108BD9-81ED-4DB2-BD59-A6C34878D82A}">
                    <a16:rowId xmlns:a16="http://schemas.microsoft.com/office/drawing/2014/main" val="2778738142"/>
                  </a:ext>
                </a:extLst>
              </a:tr>
              <a:tr h="458171">
                <a:tc>
                  <a:txBody>
                    <a:bodyPr/>
                    <a:lstStyle/>
                    <a:p>
                      <a:pPr marL="0" algn="ctr" defTabSz="914400" rtl="0" eaLnBrk="1" latinLnBrk="0" hangingPunct="1"/>
                      <a:r>
                        <a:rPr lang="en-US" sz="1400" kern="1200" dirty="0">
                          <a:solidFill>
                            <a:schemeClr val="dk1"/>
                          </a:solidFill>
                          <a:latin typeface="+mn-lt"/>
                          <a:ea typeface="+mn-ea"/>
                          <a:cs typeface="+mn-cs"/>
                        </a:rPr>
                        <a:t>2</a:t>
                      </a:r>
                    </a:p>
                  </a:txBody>
                  <a:tcPr/>
                </a:tc>
                <a:tc>
                  <a:txBody>
                    <a:bodyPr/>
                    <a:lstStyle/>
                    <a:p>
                      <a:pPr marL="0" algn="ctr" defTabSz="914400" rtl="0" eaLnBrk="1" latinLnBrk="0" hangingPunct="1"/>
                      <a:r>
                        <a:rPr lang="en-US" sz="1400" dirty="0"/>
                        <a:t>average(v("out" ?result "</a:t>
                      </a:r>
                      <a:r>
                        <a:rPr lang="en-US" sz="1400" dirty="0" err="1"/>
                        <a:t>tran-tran</a:t>
                      </a:r>
                      <a:r>
                        <a:rPr lang="en-US" sz="1400" dirty="0"/>
                        <a:t>"))</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1877399100"/>
                  </a:ext>
                </a:extLst>
              </a:tr>
              <a:tr h="269512">
                <a:tc>
                  <a:txBody>
                    <a:bodyPr/>
                    <a:lstStyle/>
                    <a:p>
                      <a:pPr marL="0" algn="ctr" defTabSz="914400" rtl="0" eaLnBrk="1" latinLnBrk="0" hangingPunct="1"/>
                      <a:r>
                        <a:rPr lang="en-US" sz="1400" kern="1200" dirty="0">
                          <a:solidFill>
                            <a:schemeClr val="dk1"/>
                          </a:solidFill>
                          <a:latin typeface="+mn-lt"/>
                          <a:ea typeface="+mn-ea"/>
                          <a:cs typeface="+mn-cs"/>
                        </a:rPr>
                        <a:t>3</a:t>
                      </a:r>
                    </a:p>
                  </a:txBody>
                  <a:tcPr/>
                </a:tc>
                <a:tc>
                  <a:txBody>
                    <a:bodyPr/>
                    <a:lstStyle/>
                    <a:p>
                      <a:pPr marL="0" algn="ctr" defTabSz="914400" rtl="0" eaLnBrk="1" latinLnBrk="0" hangingPunct="1"/>
                      <a:r>
                        <a:rPr lang="en-US" sz="1400" kern="1200" dirty="0">
                          <a:solidFill>
                            <a:schemeClr val="dk1"/>
                          </a:solidFill>
                          <a:latin typeface="+mn-lt"/>
                          <a:ea typeface="+mn-ea"/>
                          <a:cs typeface="+mn-cs"/>
                        </a:rPr>
                        <a:t>calcVal(“trim” “</a:t>
                      </a:r>
                      <a:r>
                        <a:rPr lang="en-US" sz="1400" kern="1200" dirty="0" err="1">
                          <a:solidFill>
                            <a:schemeClr val="dk1"/>
                          </a:solidFill>
                          <a:latin typeface="+mn-lt"/>
                          <a:ea typeface="+mn-ea"/>
                          <a:cs typeface="+mn-cs"/>
                        </a:rPr>
                        <a:t>myTest</a:t>
                      </a:r>
                      <a:r>
                        <a:rPr lang="en-US" sz="1400" kern="1200" dirty="0">
                          <a:solidFill>
                            <a:schemeClr val="dk1"/>
                          </a:solidFill>
                          <a:latin typeface="+mn-lt"/>
                          <a:ea typeface="+mn-ea"/>
                          <a:cs typeface="+mn-cs"/>
                        </a:rPr>
                        <a:t>”)</a:t>
                      </a:r>
                    </a:p>
                  </a:txBody>
                  <a:tcPr/>
                </a:tc>
                <a:extLst>
                  <a:ext uri="{0D108BD9-81ED-4DB2-BD59-A6C34878D82A}">
                    <a16:rowId xmlns:a16="http://schemas.microsoft.com/office/drawing/2014/main" val="3971168402"/>
                  </a:ext>
                </a:extLst>
              </a:tr>
              <a:tr h="269512">
                <a:tc>
                  <a:txBody>
                    <a:bodyPr/>
                    <a:lstStyle/>
                    <a:p>
                      <a:pPr marL="0" algn="ctr" defTabSz="914400" rtl="0" eaLnBrk="1" latinLnBrk="0" hangingPunct="1"/>
                      <a:r>
                        <a:rPr lang="en-US" sz="1400" kern="1200" dirty="0">
                          <a:solidFill>
                            <a:schemeClr val="dk1"/>
                          </a:solidFill>
                          <a:latin typeface="+mn-lt"/>
                          <a:ea typeface="+mn-ea"/>
                          <a:cs typeface="+mn-cs"/>
                        </a:rPr>
                        <a:t>…</a:t>
                      </a:r>
                    </a:p>
                  </a:txBody>
                  <a:tcPr/>
                </a:tc>
                <a:tc>
                  <a:txBody>
                    <a:bodyPr/>
                    <a:lstStyle/>
                    <a:p>
                      <a:pPr marL="0" algn="ctr" defTabSz="914400" rtl="0" eaLnBrk="1" latinLnBrk="0" hangingPunct="1"/>
                      <a:r>
                        <a:rPr lang="en-US" sz="1400" kern="1200" dirty="0">
                          <a:solidFill>
                            <a:schemeClr val="dk1"/>
                          </a:solidFill>
                          <a:latin typeface="+mn-lt"/>
                          <a:ea typeface="+mn-ea"/>
                          <a:cs typeface="+mn-cs"/>
                        </a:rPr>
                        <a:t>…</a:t>
                      </a:r>
                    </a:p>
                  </a:txBody>
                  <a:tcPr/>
                </a:tc>
                <a:extLst>
                  <a:ext uri="{0D108BD9-81ED-4DB2-BD59-A6C34878D82A}">
                    <a16:rowId xmlns:a16="http://schemas.microsoft.com/office/drawing/2014/main" val="1668837078"/>
                  </a:ext>
                </a:extLst>
              </a:tr>
            </a:tbl>
          </a:graphicData>
        </a:graphic>
      </p:graphicFrame>
      <p:pic>
        <p:nvPicPr>
          <p:cNvPr id="5" name="Picture 2">
            <a:extLst>
              <a:ext uri="{FF2B5EF4-FFF2-40B4-BE49-F238E27FC236}">
                <a16:creationId xmlns:a16="http://schemas.microsoft.com/office/drawing/2014/main" id="{D1CE5286-7072-7B7E-8162-65D1E0749A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1632" y="2523043"/>
            <a:ext cx="2472503" cy="247250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3539E7A-AF42-23ED-C74D-2468BA07B24F}"/>
              </a:ext>
            </a:extLst>
          </p:cNvPr>
          <p:cNvSpPr/>
          <p:nvPr/>
        </p:nvSpPr>
        <p:spPr>
          <a:xfrm>
            <a:off x="490286" y="2777283"/>
            <a:ext cx="607859" cy="584775"/>
          </a:xfrm>
          <a:prstGeom prst="rect">
            <a:avLst/>
          </a:prstGeom>
          <a:noFill/>
        </p:spPr>
        <p:txBody>
          <a:bodyPr wrap="squar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a:t>
            </a:r>
          </a:p>
        </p:txBody>
      </p:sp>
      <p:sp>
        <p:nvSpPr>
          <p:cNvPr id="10" name="Rectangle 9">
            <a:extLst>
              <a:ext uri="{FF2B5EF4-FFF2-40B4-BE49-F238E27FC236}">
                <a16:creationId xmlns:a16="http://schemas.microsoft.com/office/drawing/2014/main" id="{04FF646C-D9B8-5282-8DF3-4D45690A95DC}"/>
              </a:ext>
            </a:extLst>
          </p:cNvPr>
          <p:cNvSpPr/>
          <p:nvPr/>
        </p:nvSpPr>
        <p:spPr>
          <a:xfrm>
            <a:off x="447052" y="5277291"/>
            <a:ext cx="607859" cy="584775"/>
          </a:xfrm>
          <a:prstGeom prst="rect">
            <a:avLst/>
          </a:prstGeom>
          <a:noFill/>
        </p:spPr>
        <p:txBody>
          <a:bodyPr wrap="square" lIns="91440" tIns="45720" rIns="91440" bIns="45720">
            <a:spAutoFit/>
          </a:bodyPr>
          <a:lstStyle/>
          <a:p>
            <a:pPr algn="ctr"/>
            <a:r>
              <a:rPr lang="en-US" sz="3200" i="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a:t>
            </a:r>
            <a:endPar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93322DE-9807-93FC-701D-824B59AA398F}"/>
              </a:ext>
            </a:extLst>
          </p:cNvPr>
          <p:cNvSpPr txBox="1"/>
          <p:nvPr/>
        </p:nvSpPr>
        <p:spPr>
          <a:xfrm>
            <a:off x="8623328" y="4810880"/>
            <a:ext cx="236911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ADE Copilot Training</a:t>
            </a:r>
          </a:p>
        </p:txBody>
      </p:sp>
      <p:sp>
        <p:nvSpPr>
          <p:cNvPr id="12" name="Arrow: Right 11">
            <a:extLst>
              <a:ext uri="{FF2B5EF4-FFF2-40B4-BE49-F238E27FC236}">
                <a16:creationId xmlns:a16="http://schemas.microsoft.com/office/drawing/2014/main" id="{1F38D297-D29D-52BD-1AC6-95894B185807}"/>
              </a:ext>
            </a:extLst>
          </p:cNvPr>
          <p:cNvSpPr/>
          <p:nvPr/>
        </p:nvSpPr>
        <p:spPr>
          <a:xfrm>
            <a:off x="7232128" y="3755450"/>
            <a:ext cx="1084083" cy="37707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073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Measurement Generation</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altLang="zh-CN" dirty="0"/>
              <a:t>Task analysis</a:t>
            </a:r>
            <a:r>
              <a:rPr lang="en-US" dirty="0"/>
              <a:t> and </a:t>
            </a:r>
            <a:r>
              <a:rPr lang="en-US" altLang="zh-CN" dirty="0"/>
              <a:t>measurement generation</a:t>
            </a:r>
            <a:endParaRPr lang="en-US" dirty="0"/>
          </a:p>
        </p:txBody>
      </p:sp>
      <p:graphicFrame>
        <p:nvGraphicFramePr>
          <p:cNvPr id="6" name="Table 6">
            <a:extLst>
              <a:ext uri="{FF2B5EF4-FFF2-40B4-BE49-F238E27FC236}">
                <a16:creationId xmlns:a16="http://schemas.microsoft.com/office/drawing/2014/main" id="{435EB0BC-2D6D-60E2-8E77-248BEDBEFA4B}"/>
              </a:ext>
            </a:extLst>
          </p:cNvPr>
          <p:cNvGraphicFramePr>
            <a:graphicFrameLocks noGrp="1"/>
          </p:cNvGraphicFramePr>
          <p:nvPr>
            <p:extLst>
              <p:ext uri="{D42A27DB-BD31-4B8C-83A1-F6EECF244321}">
                <p14:modId xmlns:p14="http://schemas.microsoft.com/office/powerpoint/2010/main" val="2226357739"/>
              </p:ext>
            </p:extLst>
          </p:nvPr>
        </p:nvGraphicFramePr>
        <p:xfrm>
          <a:off x="435430" y="2723410"/>
          <a:ext cx="3151832" cy="2565400"/>
        </p:xfrm>
        <a:graphic>
          <a:graphicData uri="http://schemas.openxmlformats.org/drawingml/2006/table">
            <a:tbl>
              <a:tblPr firstRow="1" bandRow="1">
                <a:tableStyleId>{5C22544A-7EE6-4342-B048-85BDC9FD1C3A}</a:tableStyleId>
              </a:tblPr>
              <a:tblGrid>
                <a:gridCol w="427884">
                  <a:extLst>
                    <a:ext uri="{9D8B030D-6E8A-4147-A177-3AD203B41FA5}">
                      <a16:colId xmlns:a16="http://schemas.microsoft.com/office/drawing/2014/main" val="1900746793"/>
                    </a:ext>
                  </a:extLst>
                </a:gridCol>
                <a:gridCol w="2723948">
                  <a:extLst>
                    <a:ext uri="{9D8B030D-6E8A-4147-A177-3AD203B41FA5}">
                      <a16:colId xmlns:a16="http://schemas.microsoft.com/office/drawing/2014/main" val="3790268417"/>
                    </a:ext>
                  </a:extLst>
                </a:gridCol>
              </a:tblGrid>
              <a:tr h="217881">
                <a:tc>
                  <a:txBody>
                    <a:bodyPr/>
                    <a:lstStyle/>
                    <a:p>
                      <a:pPr algn="ctr"/>
                      <a:r>
                        <a:rPr lang="en-US"/>
                        <a:t>ID</a:t>
                      </a:r>
                      <a:endParaRPr lang="en-US" dirty="0"/>
                    </a:p>
                  </a:txBody>
                  <a:tcPr/>
                </a:tc>
                <a:tc>
                  <a:txBody>
                    <a:bodyPr/>
                    <a:lstStyle/>
                    <a:p>
                      <a:pPr algn="ctr"/>
                      <a:r>
                        <a:rPr lang="en-US" dirty="0"/>
                        <a:t>Requirements</a:t>
                      </a:r>
                    </a:p>
                  </a:txBody>
                  <a:tcPr/>
                </a:tc>
                <a:extLst>
                  <a:ext uri="{0D108BD9-81ED-4DB2-BD59-A6C34878D82A}">
                    <a16:rowId xmlns:a16="http://schemas.microsoft.com/office/drawing/2014/main" val="1158463288"/>
                  </a:ext>
                </a:extLst>
              </a:tr>
              <a:tr h="370840">
                <a:tc>
                  <a:txBody>
                    <a:bodyPr/>
                    <a:lstStyle/>
                    <a:p>
                      <a:pPr algn="ctr"/>
                      <a:r>
                        <a:rPr lang="en-US" sz="1400" b="0" i="0" kern="1200" dirty="0">
                          <a:solidFill>
                            <a:schemeClr val="dk1"/>
                          </a:solidFill>
                          <a:effectLst/>
                          <a:latin typeface="+mn-lt"/>
                          <a:ea typeface="+mn-ea"/>
                          <a:cs typeface="+mn-cs"/>
                        </a:rPr>
                        <a:t>1</a:t>
                      </a:r>
                      <a:endParaRPr lang="en-US" sz="1400" dirty="0"/>
                    </a:p>
                  </a:txBody>
                  <a:tcPr/>
                </a:tc>
                <a:tc>
                  <a:txBody>
                    <a:bodyPr/>
                    <a:lstStyle/>
                    <a:p>
                      <a:pPr algn="l"/>
                      <a:r>
                        <a:rPr lang="en-US" sz="1800" b="0" i="0" kern="1200" dirty="0">
                          <a:solidFill>
                            <a:schemeClr val="dk1"/>
                          </a:solidFill>
                          <a:effectLst/>
                          <a:latin typeface="+mn-lt"/>
                          <a:ea typeface="+mn-ea"/>
                          <a:cs typeface="+mn-cs"/>
                        </a:rPr>
                        <a:t>High pulse width at vdd/2.0 / period</a:t>
                      </a:r>
                      <a:endParaRPr lang="en-US" sz="1400" dirty="0"/>
                    </a:p>
                  </a:txBody>
                  <a:tcPr/>
                </a:tc>
                <a:extLst>
                  <a:ext uri="{0D108BD9-81ED-4DB2-BD59-A6C34878D82A}">
                    <a16:rowId xmlns:a16="http://schemas.microsoft.com/office/drawing/2014/main" val="2955363936"/>
                  </a:ext>
                </a:extLst>
              </a:tr>
              <a:tr h="370840">
                <a:tc>
                  <a:txBody>
                    <a:bodyPr/>
                    <a:lstStyle/>
                    <a:p>
                      <a:pPr algn="ctr"/>
                      <a:r>
                        <a:rPr lang="en-US" sz="1400" dirty="0"/>
                        <a:t>2</a:t>
                      </a:r>
                    </a:p>
                  </a:txBody>
                  <a:tcPr/>
                </a:tc>
                <a:tc>
                  <a:txBody>
                    <a:bodyPr/>
                    <a:lstStyle/>
                    <a:p>
                      <a:pPr algn="l"/>
                      <a:r>
                        <a:rPr lang="en-US" sz="1800" b="0" i="0" kern="1200" dirty="0">
                          <a:solidFill>
                            <a:schemeClr val="dk1"/>
                          </a:solidFill>
                          <a:effectLst/>
                          <a:latin typeface="+mn-lt"/>
                          <a:ea typeface="+mn-ea"/>
                          <a:cs typeface="+mn-cs"/>
                        </a:rPr>
                        <a:t>Measure the peak current on each supply</a:t>
                      </a:r>
                      <a:br>
                        <a:rPr lang="en-US" sz="1400" dirty="0"/>
                      </a:br>
                      <a:r>
                        <a:rPr lang="en-US" sz="1800" b="0" i="0" kern="1200" dirty="0">
                          <a:solidFill>
                            <a:schemeClr val="dk1"/>
                          </a:solidFill>
                          <a:effectLst/>
                          <a:latin typeface="+mn-lt"/>
                          <a:ea typeface="+mn-ea"/>
                          <a:cs typeface="+mn-cs"/>
                        </a:rPr>
                        <a:t>and ensure that it meets project targets</a:t>
                      </a:r>
                      <a:endParaRPr lang="en-US" sz="1400" dirty="0"/>
                    </a:p>
                  </a:txBody>
                  <a:tcPr/>
                </a:tc>
                <a:extLst>
                  <a:ext uri="{0D108BD9-81ED-4DB2-BD59-A6C34878D82A}">
                    <a16:rowId xmlns:a16="http://schemas.microsoft.com/office/drawing/2014/main" val="3569874541"/>
                  </a:ext>
                </a:extLst>
              </a:tr>
              <a:tr h="370840">
                <a:tc>
                  <a:txBody>
                    <a:bodyPr/>
                    <a:lstStyle/>
                    <a:p>
                      <a:pPr algn="ctr"/>
                      <a:r>
                        <a:rPr lang="en-US" sz="1400" dirty="0"/>
                        <a:t>…</a:t>
                      </a:r>
                    </a:p>
                  </a:txBody>
                  <a:tcPr/>
                </a:tc>
                <a:tc>
                  <a:txBody>
                    <a:bodyPr/>
                    <a:lstStyle/>
                    <a:p>
                      <a:pPr algn="ctr"/>
                      <a:r>
                        <a:rPr lang="en-US" sz="1400" dirty="0"/>
                        <a:t>…</a:t>
                      </a:r>
                    </a:p>
                  </a:txBody>
                  <a:tcPr/>
                </a:tc>
                <a:extLst>
                  <a:ext uri="{0D108BD9-81ED-4DB2-BD59-A6C34878D82A}">
                    <a16:rowId xmlns:a16="http://schemas.microsoft.com/office/drawing/2014/main" val="173256453"/>
                  </a:ext>
                </a:extLst>
              </a:tr>
            </a:tbl>
          </a:graphicData>
        </a:graphic>
      </p:graphicFrame>
      <p:graphicFrame>
        <p:nvGraphicFramePr>
          <p:cNvPr id="12" name="Table 6">
            <a:extLst>
              <a:ext uri="{FF2B5EF4-FFF2-40B4-BE49-F238E27FC236}">
                <a16:creationId xmlns:a16="http://schemas.microsoft.com/office/drawing/2014/main" id="{A4364B51-E7E9-5889-FDE0-019886B1F9E8}"/>
              </a:ext>
            </a:extLst>
          </p:cNvPr>
          <p:cNvGraphicFramePr>
            <a:graphicFrameLocks noGrp="1"/>
          </p:cNvGraphicFramePr>
          <p:nvPr>
            <p:extLst>
              <p:ext uri="{D42A27DB-BD31-4B8C-83A1-F6EECF244321}">
                <p14:modId xmlns:p14="http://schemas.microsoft.com/office/powerpoint/2010/main" val="3517806160"/>
              </p:ext>
            </p:extLst>
          </p:nvPr>
        </p:nvGraphicFramePr>
        <p:xfrm>
          <a:off x="8090097" y="2954522"/>
          <a:ext cx="3666474" cy="1838960"/>
        </p:xfrm>
        <a:graphic>
          <a:graphicData uri="http://schemas.openxmlformats.org/drawingml/2006/table">
            <a:tbl>
              <a:tblPr firstRow="1" bandRow="1">
                <a:tableStyleId>{5C22544A-7EE6-4342-B048-85BDC9FD1C3A}</a:tableStyleId>
              </a:tblPr>
              <a:tblGrid>
                <a:gridCol w="497751">
                  <a:extLst>
                    <a:ext uri="{9D8B030D-6E8A-4147-A177-3AD203B41FA5}">
                      <a16:colId xmlns:a16="http://schemas.microsoft.com/office/drawing/2014/main" val="1900746793"/>
                    </a:ext>
                  </a:extLst>
                </a:gridCol>
                <a:gridCol w="3168723">
                  <a:extLst>
                    <a:ext uri="{9D8B030D-6E8A-4147-A177-3AD203B41FA5}">
                      <a16:colId xmlns:a16="http://schemas.microsoft.com/office/drawing/2014/main" val="3790268417"/>
                    </a:ext>
                  </a:extLst>
                </a:gridCol>
              </a:tblGrid>
              <a:tr h="217881">
                <a:tc>
                  <a:txBody>
                    <a:bodyPr/>
                    <a:lstStyle/>
                    <a:p>
                      <a:pPr algn="ctr"/>
                      <a:r>
                        <a:rPr lang="en-US" dirty="0"/>
                        <a:t>ID</a:t>
                      </a:r>
                    </a:p>
                  </a:txBody>
                  <a:tcPr/>
                </a:tc>
                <a:tc>
                  <a:txBody>
                    <a:bodyPr/>
                    <a:lstStyle/>
                    <a:p>
                      <a:pPr algn="ctr"/>
                      <a:r>
                        <a:rPr lang="en-US" altLang="zh-CN" dirty="0"/>
                        <a:t>Measurement</a:t>
                      </a:r>
                      <a:endParaRPr lang="en-US" dirty="0"/>
                    </a:p>
                  </a:txBody>
                  <a:tcPr/>
                </a:tc>
                <a:extLst>
                  <a:ext uri="{0D108BD9-81ED-4DB2-BD59-A6C34878D82A}">
                    <a16:rowId xmlns:a16="http://schemas.microsoft.com/office/drawing/2014/main" val="1158463288"/>
                  </a:ext>
                </a:extLst>
              </a:tr>
              <a:tr h="370840">
                <a:tc>
                  <a:txBody>
                    <a:bodyPr/>
                    <a:lstStyle/>
                    <a:p>
                      <a:pPr algn="ctr"/>
                      <a:r>
                        <a:rPr lang="en-US" sz="1400" b="0" i="0" kern="1200">
                          <a:solidFill>
                            <a:schemeClr val="dk1"/>
                          </a:solidFill>
                          <a:effectLst/>
                          <a:latin typeface="+mn-lt"/>
                          <a:ea typeface="+mn-ea"/>
                          <a:cs typeface="+mn-cs"/>
                        </a:rPr>
                        <a:t>1</a:t>
                      </a:r>
                      <a:endParaRPr lang="en-US" sz="1400" dirty="0"/>
                    </a:p>
                  </a:txBody>
                  <a:tcPr/>
                </a:tc>
                <a:tc>
                  <a:txBody>
                    <a:bodyPr/>
                    <a:lstStyle/>
                    <a:p>
                      <a:pPr algn="l"/>
                      <a:r>
                        <a:rPr lang="en-US" sz="1400"/>
                        <a:t>fallTime(VT("/net12") 0 nil 0 nil 10 90 nil "time" )-riseTime(VT("/net12") 0 nil 0 nil 10 90 nil "time" )</a:t>
                      </a:r>
                      <a:endParaRPr lang="en-US" sz="1400" dirty="0"/>
                    </a:p>
                  </a:txBody>
                  <a:tcPr/>
                </a:tc>
                <a:extLst>
                  <a:ext uri="{0D108BD9-81ED-4DB2-BD59-A6C34878D82A}">
                    <a16:rowId xmlns:a16="http://schemas.microsoft.com/office/drawing/2014/main" val="2955363936"/>
                  </a:ext>
                </a:extLst>
              </a:tr>
              <a:tr h="370840">
                <a:tc>
                  <a:txBody>
                    <a:bodyPr/>
                    <a:lstStyle/>
                    <a:p>
                      <a:pPr algn="ctr"/>
                      <a:r>
                        <a:rPr lang="en-US" sz="1400"/>
                        <a:t>2</a:t>
                      </a:r>
                      <a:endParaRPr lang="en-US" sz="1400" dirty="0"/>
                    </a:p>
                  </a:txBody>
                  <a:tcPr/>
                </a:tc>
                <a:tc>
                  <a:txBody>
                    <a:bodyPr/>
                    <a:lstStyle/>
                    <a:p>
                      <a:pPr algn="l"/>
                      <a:r>
                        <a:rPr lang="en-US" sz="1400"/>
                        <a:t>ymax(IT("/M1/D"))</a:t>
                      </a:r>
                      <a:endParaRPr lang="en-US" sz="1400" dirty="0"/>
                    </a:p>
                  </a:txBody>
                  <a:tcPr/>
                </a:tc>
                <a:extLst>
                  <a:ext uri="{0D108BD9-81ED-4DB2-BD59-A6C34878D82A}">
                    <a16:rowId xmlns:a16="http://schemas.microsoft.com/office/drawing/2014/main" val="3569874541"/>
                  </a:ext>
                </a:extLst>
              </a:tr>
              <a:tr h="370840">
                <a:tc>
                  <a:txBody>
                    <a:bodyPr/>
                    <a:lstStyle/>
                    <a:p>
                      <a:pPr algn="ctr"/>
                      <a:r>
                        <a:rPr lang="en-US" sz="1400"/>
                        <a:t>…</a:t>
                      </a:r>
                      <a:endParaRPr lang="en-US" sz="1400" dirty="0"/>
                    </a:p>
                  </a:txBody>
                  <a:tcPr/>
                </a:tc>
                <a:tc>
                  <a:txBody>
                    <a:bodyPr/>
                    <a:lstStyle/>
                    <a:p>
                      <a:pPr algn="ctr"/>
                      <a:r>
                        <a:rPr lang="en-US" sz="1400" dirty="0"/>
                        <a:t>…</a:t>
                      </a:r>
                    </a:p>
                  </a:txBody>
                  <a:tcPr/>
                </a:tc>
                <a:extLst>
                  <a:ext uri="{0D108BD9-81ED-4DB2-BD59-A6C34878D82A}">
                    <a16:rowId xmlns:a16="http://schemas.microsoft.com/office/drawing/2014/main" val="173256453"/>
                  </a:ext>
                </a:extLst>
              </a:tr>
            </a:tbl>
          </a:graphicData>
        </a:graphic>
      </p:graphicFrame>
      <p:sp>
        <p:nvSpPr>
          <p:cNvPr id="13" name="Arrow: Right 12">
            <a:extLst>
              <a:ext uri="{FF2B5EF4-FFF2-40B4-BE49-F238E27FC236}">
                <a16:creationId xmlns:a16="http://schemas.microsoft.com/office/drawing/2014/main" id="{94E9AF12-35D6-8DC6-B74E-9ABEFBD1CB9A}"/>
              </a:ext>
            </a:extLst>
          </p:cNvPr>
          <p:cNvSpPr/>
          <p:nvPr/>
        </p:nvSpPr>
        <p:spPr>
          <a:xfrm>
            <a:off x="3748035" y="3429000"/>
            <a:ext cx="462698" cy="333103"/>
          </a:xfrm>
          <a:prstGeom prst="rightArrow">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5D59B80E-0367-CB67-A960-EC9264938E62}"/>
              </a:ext>
            </a:extLst>
          </p:cNvPr>
          <p:cNvSpPr/>
          <p:nvPr/>
        </p:nvSpPr>
        <p:spPr>
          <a:xfrm>
            <a:off x="7466625" y="3429000"/>
            <a:ext cx="462698" cy="333103"/>
          </a:xfrm>
          <a:prstGeom prst="rightArrow">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6B9EAE2-1DBD-4A06-1016-C412B6F3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0802" y="2723410"/>
            <a:ext cx="3115436" cy="2484984"/>
          </a:xfrm>
          <a:prstGeom prst="rect">
            <a:avLst/>
          </a:prstGeom>
        </p:spPr>
      </p:pic>
    </p:spTree>
    <p:extLst>
      <p:ext uri="{BB962C8B-B14F-4D97-AF65-F5344CB8AC3E}">
        <p14:creationId xmlns:p14="http://schemas.microsoft.com/office/powerpoint/2010/main" val="3322809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7786-7D8E-A03D-3812-5628293983DD}"/>
              </a:ext>
            </a:extLst>
          </p:cNvPr>
          <p:cNvSpPr>
            <a:spLocks noGrp="1"/>
          </p:cNvSpPr>
          <p:nvPr>
            <p:ph type="title"/>
          </p:nvPr>
        </p:nvSpPr>
        <p:spPr>
          <a:xfrm>
            <a:off x="446313" y="346076"/>
            <a:ext cx="11310257" cy="580806"/>
          </a:xfrm>
        </p:spPr>
        <p:txBody>
          <a:bodyPr/>
          <a:lstStyle/>
          <a:p>
            <a:r>
              <a:rPr lang="en-US"/>
              <a:t>Measurement Generation</a:t>
            </a:r>
          </a:p>
        </p:txBody>
      </p:sp>
      <p:pic>
        <p:nvPicPr>
          <p:cNvPr id="3" name="Picture 2">
            <a:extLst>
              <a:ext uri="{FF2B5EF4-FFF2-40B4-BE49-F238E27FC236}">
                <a16:creationId xmlns:a16="http://schemas.microsoft.com/office/drawing/2014/main" id="{B90D644E-4BFE-D80B-B47B-CD6E47540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266" y="1739366"/>
            <a:ext cx="34194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8D830A39-573E-9E08-4E52-25DBC2AFC054}"/>
              </a:ext>
            </a:extLst>
          </p:cNvPr>
          <p:cNvSpPr txBox="1"/>
          <p:nvPr/>
        </p:nvSpPr>
        <p:spPr>
          <a:xfrm>
            <a:off x="5131875" y="1179919"/>
            <a:ext cx="6999872" cy="923330"/>
          </a:xfrm>
          <a:prstGeom prst="rect">
            <a:avLst/>
          </a:prstGeom>
          <a:noFill/>
        </p:spPr>
        <p:txBody>
          <a:bodyPr wrap="square" rtlCol="0">
            <a:spAutoFit/>
          </a:bodyPr>
          <a:lstStyle/>
          <a:p>
            <a:r>
              <a:rPr lang="en-US" dirty="0"/>
              <a:t>Create an eye diagram for </a:t>
            </a:r>
            <a:r>
              <a:rPr lang="en-US" dirty="0">
                <a:highlight>
                  <a:srgbClr val="FFFF00"/>
                </a:highlight>
              </a:rPr>
              <a:t>v(“</a:t>
            </a:r>
            <a:r>
              <a:rPr lang="en-US" dirty="0" err="1">
                <a:highlight>
                  <a:srgbClr val="FFFF00"/>
                </a:highlight>
              </a:rPr>
              <a:t>output_jitter</a:t>
            </a:r>
            <a:r>
              <a:rPr lang="en-US" dirty="0">
                <a:highlight>
                  <a:srgbClr val="FFFF00"/>
                </a:highlight>
              </a:rPr>
              <a:t>” ?result “</a:t>
            </a:r>
            <a:r>
              <a:rPr lang="en-US" dirty="0" err="1">
                <a:highlight>
                  <a:srgbClr val="FFFF00"/>
                </a:highlight>
              </a:rPr>
              <a:t>tran-tran</a:t>
            </a:r>
            <a:r>
              <a:rPr lang="en-US" dirty="0">
                <a:highlight>
                  <a:srgbClr val="FFFF00"/>
                </a:highlight>
              </a:rPr>
              <a:t>”)</a:t>
            </a:r>
          </a:p>
          <a:p>
            <a:r>
              <a:rPr lang="en-US" dirty="0"/>
              <a:t>from </a:t>
            </a:r>
            <a:r>
              <a:rPr lang="en-US" dirty="0">
                <a:highlight>
                  <a:srgbClr val="FFFF00"/>
                </a:highlight>
              </a:rPr>
              <a:t>200.0n</a:t>
            </a:r>
            <a:r>
              <a:rPr lang="en-US" dirty="0"/>
              <a:t> to </a:t>
            </a:r>
            <a:r>
              <a:rPr lang="en-US" dirty="0">
                <a:highlight>
                  <a:srgbClr val="FFFF00"/>
                </a:highlight>
              </a:rPr>
              <a:t>500u</a:t>
            </a:r>
            <a:r>
              <a:rPr lang="en-US" dirty="0"/>
              <a:t> with a period of </a:t>
            </a:r>
            <a:r>
              <a:rPr lang="en-US" dirty="0">
                <a:highlight>
                  <a:srgbClr val="FFFF00"/>
                </a:highlight>
              </a:rPr>
              <a:t>10n</a:t>
            </a:r>
            <a:r>
              <a:rPr lang="en-US" dirty="0"/>
              <a:t>. Return the open width of the eye using </a:t>
            </a:r>
            <a:r>
              <a:rPr lang="en-US" dirty="0" err="1"/>
              <a:t>eyeMeasurement</a:t>
            </a:r>
            <a:r>
              <a:rPr lang="en-US" dirty="0"/>
              <a:t>.</a:t>
            </a:r>
          </a:p>
        </p:txBody>
      </p:sp>
      <p:sp>
        <p:nvSpPr>
          <p:cNvPr id="5" name="TextBox 4">
            <a:extLst>
              <a:ext uri="{FF2B5EF4-FFF2-40B4-BE49-F238E27FC236}">
                <a16:creationId xmlns:a16="http://schemas.microsoft.com/office/drawing/2014/main" id="{88B18490-0594-3D85-B83F-0C8005DC6BFD}"/>
              </a:ext>
            </a:extLst>
          </p:cNvPr>
          <p:cNvSpPr txBox="1"/>
          <p:nvPr/>
        </p:nvSpPr>
        <p:spPr>
          <a:xfrm>
            <a:off x="5131875" y="748153"/>
            <a:ext cx="1377300" cy="369332"/>
          </a:xfrm>
          <a:prstGeom prst="rect">
            <a:avLst/>
          </a:prstGeom>
          <a:noFill/>
        </p:spPr>
        <p:txBody>
          <a:bodyPr wrap="none" rtlCol="0">
            <a:spAutoFit/>
          </a:bodyPr>
          <a:lstStyle/>
          <a:p>
            <a:r>
              <a:rPr lang="en-US" b="1" dirty="0"/>
              <a:t>Instruction</a:t>
            </a:r>
          </a:p>
        </p:txBody>
      </p:sp>
      <p:sp>
        <p:nvSpPr>
          <p:cNvPr id="6" name="TextBox 5">
            <a:extLst>
              <a:ext uri="{FF2B5EF4-FFF2-40B4-BE49-F238E27FC236}">
                <a16:creationId xmlns:a16="http://schemas.microsoft.com/office/drawing/2014/main" id="{7B2608C2-76BF-1430-F501-63CB0CCB8913}"/>
              </a:ext>
            </a:extLst>
          </p:cNvPr>
          <p:cNvSpPr txBox="1"/>
          <p:nvPr/>
        </p:nvSpPr>
        <p:spPr>
          <a:xfrm>
            <a:off x="5131875" y="2246719"/>
            <a:ext cx="941283" cy="369332"/>
          </a:xfrm>
          <a:prstGeom prst="rect">
            <a:avLst/>
          </a:prstGeom>
          <a:noFill/>
        </p:spPr>
        <p:txBody>
          <a:bodyPr wrap="none" rtlCol="0">
            <a:spAutoFit/>
          </a:bodyPr>
          <a:lstStyle/>
          <a:p>
            <a:r>
              <a:rPr lang="en-US" b="1"/>
              <a:t>Output</a:t>
            </a:r>
          </a:p>
        </p:txBody>
      </p:sp>
      <p:sp>
        <p:nvSpPr>
          <p:cNvPr id="7" name="TextBox 6">
            <a:extLst>
              <a:ext uri="{FF2B5EF4-FFF2-40B4-BE49-F238E27FC236}">
                <a16:creationId xmlns:a16="http://schemas.microsoft.com/office/drawing/2014/main" id="{0DF71041-AD97-BD2C-704A-8474B74310F6}"/>
              </a:ext>
            </a:extLst>
          </p:cNvPr>
          <p:cNvSpPr txBox="1"/>
          <p:nvPr/>
        </p:nvSpPr>
        <p:spPr>
          <a:xfrm>
            <a:off x="5131875" y="2759521"/>
            <a:ext cx="6999872" cy="397031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Arial Unicode MS"/>
              </a:rPr>
              <a:t>eyeMeasurement</a:t>
            </a:r>
            <a:r>
              <a:rPr kumimoji="0" lang="en-US" altLang="en-US" sz="1800" b="0" i="0" u="none" strike="noStrike" cap="none" normalizeH="0" baseline="0" dirty="0">
                <a:ln>
                  <a:noFill/>
                </a:ln>
                <a:solidFill>
                  <a:schemeClr val="tx1"/>
                </a:solidFill>
                <a:effectLst/>
                <a:latin typeface="Arial Unicode MS"/>
              </a:rPr>
              <a:t>(</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err="1">
                <a:ln>
                  <a:noFill/>
                </a:ln>
                <a:solidFill>
                  <a:schemeClr val="tx1"/>
                </a:solidFill>
                <a:effectLst/>
                <a:latin typeface="Arial Unicode MS"/>
              </a:rPr>
              <a:t>wave_eyeDiagram</a:t>
            </a:r>
            <a:r>
              <a:rPr kumimoji="0" lang="en-US" altLang="en-US" sz="1800" b="0" i="0" u="none" strike="noStrike" cap="none" normalizeH="0" baseline="0" dirty="0">
                <a:ln>
                  <a:noFill/>
                </a:ln>
                <a:solidFill>
                  <a:schemeClr val="tx1"/>
                </a:solidFill>
                <a:effectLst/>
                <a:latin typeface="Arial Unicode MS"/>
              </a:rPr>
              <a:t>(</a:t>
            </a:r>
          </a:p>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Lst>
            </a:pPr>
            <a:r>
              <a:rPr kumimoji="0" lang="en-US" altLang="en-US" sz="1800" b="0" i="0" u="none" strike="noStrike" cap="none" normalizeH="0" baseline="0" dirty="0">
                <a:ln>
                  <a:noFill/>
                </a:ln>
                <a:solidFill>
                  <a:schemeClr val="tx1"/>
                </a:solidFill>
                <a:effectLst/>
                <a:latin typeface="Arial Unicode MS"/>
              </a:rPr>
              <a:t>	</a:t>
            </a:r>
            <a:r>
              <a:rPr kumimoji="0" lang="en-US" altLang="en-US" sz="1800" b="0" i="0" u="none" strike="noStrike" cap="none" normalizeH="0" baseline="0" dirty="0">
                <a:ln>
                  <a:noFill/>
                </a:ln>
                <a:solidFill>
                  <a:schemeClr val="tx1"/>
                </a:solidFill>
                <a:effectLst/>
                <a:highlight>
                  <a:srgbClr val="FFFF00"/>
                </a:highlight>
                <a:latin typeface="Arial Unicode MS"/>
              </a:rPr>
              <a:t>v("</a:t>
            </a:r>
            <a:r>
              <a:rPr kumimoji="0" lang="en-US" altLang="en-US" sz="1800" b="0" i="0" u="none" strike="noStrike" cap="none" normalizeH="0" baseline="0" dirty="0" err="1">
                <a:ln>
                  <a:noFill/>
                </a:ln>
                <a:solidFill>
                  <a:schemeClr val="tx1"/>
                </a:solidFill>
                <a:effectLst/>
                <a:highlight>
                  <a:srgbClr val="FFFF00"/>
                </a:highlight>
                <a:latin typeface="Arial Unicode MS"/>
              </a:rPr>
              <a:t>output_jitter"?result</a:t>
            </a:r>
            <a:r>
              <a:rPr kumimoji="0" lang="en-US" altLang="en-US" sz="1800" b="0" i="0" u="none" strike="noStrike" cap="none" normalizeH="0" baseline="0" dirty="0">
                <a:ln>
                  <a:noFill/>
                </a:ln>
                <a:solidFill>
                  <a:schemeClr val="tx1"/>
                </a:solidFill>
                <a:effectLst/>
                <a:highlight>
                  <a:srgbClr val="FFFF00"/>
                </a:highlight>
                <a:latin typeface="Arial Unicode MS"/>
              </a:rPr>
              <a:t> "</a:t>
            </a:r>
            <a:r>
              <a:rPr kumimoji="0" lang="en-US" altLang="en-US" sz="1800" b="0" i="0" u="none" strike="noStrike" cap="none" normalizeH="0" baseline="0" dirty="0" err="1">
                <a:ln>
                  <a:noFill/>
                </a:ln>
                <a:solidFill>
                  <a:schemeClr val="tx1"/>
                </a:solidFill>
                <a:effectLst/>
                <a:highlight>
                  <a:srgbClr val="FFFF00"/>
                </a:highlight>
                <a:latin typeface="Arial Unicode MS"/>
              </a:rPr>
              <a:t>tran-tran</a:t>
            </a:r>
            <a:r>
              <a:rPr kumimoji="0" lang="en-US" altLang="en-US" sz="1800" b="0" i="0" u="none" strike="noStrike" cap="none" normalizeH="0" baseline="0" dirty="0">
                <a:ln>
                  <a:noFill/>
                </a:ln>
                <a:solidFill>
                  <a:schemeClr val="tx1"/>
                </a:solidFill>
                <a:effectLst/>
                <a:highlight>
                  <a:srgbClr val="FFFF00"/>
                </a:highlight>
                <a:latin typeface="Arial Unicode MS"/>
              </a:rPr>
              <a:t>")</a:t>
            </a:r>
          </a:p>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highlight>
                  <a:srgbClr val="FFFF00"/>
                </a:highlight>
                <a:latin typeface="Arial Unicode MS"/>
              </a:rPr>
              <a:t>200.0n	</a:t>
            </a:r>
          </a:p>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highlight>
                  <a:srgbClr val="FFFF00"/>
                </a:highlight>
                <a:latin typeface="Arial Unicode MS"/>
              </a:rPr>
              <a:t>500u</a:t>
            </a:r>
          </a:p>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highlight>
                  <a:srgbClr val="FFFF00"/>
                </a:highlight>
                <a:latin typeface="Arial Unicode MS"/>
              </a:rPr>
              <a:t>10n</a:t>
            </a:r>
          </a:p>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err="1">
                <a:ln>
                  <a:noFill/>
                </a:ln>
                <a:solidFill>
                  <a:schemeClr val="tx1"/>
                </a:solidFill>
                <a:effectLst/>
                <a:latin typeface="Arial Unicode MS"/>
              </a:rPr>
              <a:t>autoCenter</a:t>
            </a:r>
            <a:r>
              <a:rPr kumimoji="0" lang="en-US" altLang="en-US" sz="1800" b="0" i="0" u="none" strike="noStrike" cap="none" normalizeH="0" baseline="0" dirty="0">
                <a:ln>
                  <a:noFill/>
                </a:ln>
                <a:solidFill>
                  <a:schemeClr val="tx1"/>
                </a:solidFill>
                <a:effectLst/>
                <a:latin typeface="Arial Unicode MS"/>
              </a:rPr>
              <a:t> t )</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err="1">
                <a:ln>
                  <a:noFill/>
                </a:ln>
                <a:solidFill>
                  <a:schemeClr val="tx1"/>
                </a:solidFill>
                <a:effectLst/>
                <a:latin typeface="Arial Unicode MS"/>
              </a:rPr>
              <a:t>horizThreshold</a:t>
            </a:r>
            <a:r>
              <a:rPr kumimoji="0" lang="en-US" altLang="en-US" sz="1800" b="0" i="0" u="none" strike="noStrike" cap="none" normalizeH="0" baseline="0" dirty="0">
                <a:ln>
                  <a:noFill/>
                </a:ln>
                <a:solidFill>
                  <a:schemeClr val="tx1"/>
                </a:solidFill>
                <a:effectLst/>
                <a:latin typeface="Arial Unicode MS"/>
              </a:rPr>
              <a:t> 0 ?startx0 40 ?starty0 0 ?xTypePercent0 "t“</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latin typeface="Arial Unicode MS"/>
              </a:rPr>
              <a:t>?endx0 60 ?endy0 50 ?yTypePercent0 "t“</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latin typeface="Arial Unicode MS"/>
              </a:rPr>
              <a:t>?startx1 40 ?starty1 50 ?xTypePercent1 "t“</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latin typeface="Arial Unicode MS"/>
              </a:rPr>
              <a:t>?endx1 60 ?endy1 100 ?yTypePercent1 "t“	</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err="1">
                <a:ln>
                  <a:noFill/>
                </a:ln>
                <a:solidFill>
                  <a:schemeClr val="tx1"/>
                </a:solidFill>
                <a:effectLst/>
                <a:latin typeface="Arial Unicode MS"/>
              </a:rPr>
              <a:t>noOfBins</a:t>
            </a:r>
            <a:r>
              <a:rPr kumimoji="0" lang="en-US" altLang="en-US" sz="1800" b="0" i="0" u="none" strike="noStrike" cap="none" normalizeH="0" baseline="0" dirty="0">
                <a:ln>
                  <a:noFill/>
                </a:ln>
                <a:solidFill>
                  <a:schemeClr val="tx1"/>
                </a:solidFill>
                <a:effectLst/>
                <a:latin typeface="Arial Unicode MS"/>
              </a:rPr>
              <a:t> 10</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highlight>
                  <a:srgbClr val="FFFF00"/>
                </a:highlight>
                <a:latin typeface="Arial Unicode MS"/>
              </a:rPr>
              <a:t>?measure "width“</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kumimoji="0" lang="en-US" altLang="en-US" sz="1800" b="0" i="0" u="none" strike="noStrike" cap="none" normalizeH="0" baseline="0" dirty="0">
                <a:ln>
                  <a:noFill/>
                </a:ln>
                <a:solidFill>
                  <a:schemeClr val="tx1"/>
                </a:solidFill>
                <a:effectLst/>
                <a:latin typeface="Arial Unicode MS"/>
              </a:rPr>
              <a:t>)</a:t>
            </a:r>
            <a:r>
              <a:rPr kumimoji="0" lang="en-US" altLang="en-US" sz="1400" b="0" i="0" u="none" strike="noStrike" cap="none" normalizeH="0" baseline="0" dirty="0">
                <a:ln>
                  <a:noFill/>
                </a:ln>
                <a:solidFill>
                  <a:schemeClr val="tx1"/>
                </a:solidFill>
                <a:effectLst/>
              </a:rPr>
              <a:t> </a:t>
            </a:r>
            <a:endParaRPr lang="en-US" dirty="0"/>
          </a:p>
        </p:txBody>
      </p:sp>
      <p:sp>
        <p:nvSpPr>
          <p:cNvPr id="8" name="TextBox 7">
            <a:extLst>
              <a:ext uri="{FF2B5EF4-FFF2-40B4-BE49-F238E27FC236}">
                <a16:creationId xmlns:a16="http://schemas.microsoft.com/office/drawing/2014/main" id="{D62634B8-317B-AB71-A8CF-00D420ECE644}"/>
              </a:ext>
            </a:extLst>
          </p:cNvPr>
          <p:cNvSpPr txBox="1"/>
          <p:nvPr/>
        </p:nvSpPr>
        <p:spPr>
          <a:xfrm>
            <a:off x="937236" y="4373109"/>
            <a:ext cx="3374505" cy="175432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i="1" dirty="0"/>
              <a:t>This is one example of many kinds of measurements where it is much easier for a designer to describe what they want than to figure out how to write complex SKILL code</a:t>
            </a:r>
          </a:p>
        </p:txBody>
      </p:sp>
      <p:sp>
        <p:nvSpPr>
          <p:cNvPr id="12" name="Content Placeholder 8">
            <a:extLst>
              <a:ext uri="{FF2B5EF4-FFF2-40B4-BE49-F238E27FC236}">
                <a16:creationId xmlns:a16="http://schemas.microsoft.com/office/drawing/2014/main" id="{915C03CC-F104-A280-FF27-AEA271A1DC75}"/>
              </a:ext>
            </a:extLst>
          </p:cNvPr>
          <p:cNvSpPr txBox="1">
            <a:spLocks/>
          </p:cNvSpPr>
          <p:nvPr/>
        </p:nvSpPr>
        <p:spPr>
          <a:xfrm>
            <a:off x="435430" y="1188720"/>
            <a:ext cx="11255827" cy="5146766"/>
          </a:xfrm>
          <a:prstGeom prst="rect">
            <a:avLst/>
          </a:prstGeom>
        </p:spPr>
        <p:txBody>
          <a:bodyPr/>
          <a:lstStyle>
            <a:lvl1pPr marL="346075" indent="-288925" algn="l" defTabSz="914400" rtl="0" eaLnBrk="1" latinLnBrk="0" hangingPunct="1">
              <a:lnSpc>
                <a:spcPct val="90000"/>
              </a:lnSpc>
              <a:spcBef>
                <a:spcPts val="1000"/>
              </a:spcBef>
              <a:spcAft>
                <a:spcPts val="0"/>
              </a:spcAft>
              <a:buClr>
                <a:schemeClr val="bg2"/>
              </a:buClr>
              <a:buSzPct val="100000"/>
              <a:buFont typeface="Arial" panose="020B0604020202020204" pitchFamily="34" charset="0"/>
              <a:buChar char="•"/>
              <a:tabLst/>
              <a:defRPr sz="24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500"/>
              </a:spcBef>
              <a:spcAft>
                <a:spcPts val="300"/>
              </a:spcAft>
              <a:buClr>
                <a:schemeClr val="bg2"/>
              </a:buClr>
              <a:buSzPct val="60000"/>
              <a:buFont typeface="Courier New" panose="02070309020205020404" pitchFamily="49" charset="0"/>
              <a:buChar char="o"/>
              <a:tabLst/>
              <a:defRPr sz="20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500"/>
              </a:spcBef>
              <a:spcAft>
                <a:spcPts val="300"/>
              </a:spcAft>
              <a:buClr>
                <a:schemeClr val="bg2"/>
              </a:buClr>
              <a:buSzPct val="100000"/>
              <a:buFont typeface="Rubik Light" panose="00000400000000000000" pitchFamily="2" charset="-79"/>
              <a:buChar char="–"/>
              <a:tabLst/>
              <a:defRPr sz="16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300"/>
              </a:spcAft>
              <a:buClr>
                <a:schemeClr val="bg2"/>
              </a:buClr>
              <a:buSzPct val="100000"/>
              <a:buFont typeface="Arial" panose="020B0604020202020204" pitchFamily="34" charset="0"/>
              <a:buChar char="•"/>
              <a:tabLst/>
              <a:defRPr sz="1200" kern="1200">
                <a:solidFill>
                  <a:schemeClr val="tx1"/>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real case</a:t>
            </a:r>
          </a:p>
        </p:txBody>
      </p:sp>
    </p:spTree>
    <p:extLst>
      <p:ext uri="{BB962C8B-B14F-4D97-AF65-F5344CB8AC3E}">
        <p14:creationId xmlns:p14="http://schemas.microsoft.com/office/powerpoint/2010/main" val="1806822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pic>
        <p:nvPicPr>
          <p:cNvPr id="2" name="Picture 1">
            <a:extLst>
              <a:ext uri="{FF2B5EF4-FFF2-40B4-BE49-F238E27FC236}">
                <a16:creationId xmlns:a16="http://schemas.microsoft.com/office/drawing/2014/main" id="{DB047C4A-149F-F14C-0815-F12A8C50F3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5273" y="859404"/>
            <a:ext cx="9701454" cy="5812580"/>
          </a:xfrm>
          <a:prstGeom prst="rect">
            <a:avLst/>
          </a:prstGeom>
        </p:spPr>
      </p:pic>
    </p:spTree>
    <p:extLst>
      <p:ext uri="{BB962C8B-B14F-4D97-AF65-F5344CB8AC3E}">
        <p14:creationId xmlns:p14="http://schemas.microsoft.com/office/powerpoint/2010/main" val="4114948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Problem to resolve</a:t>
            </a:r>
          </a:p>
          <a:p>
            <a:pPr lvl="1"/>
            <a:r>
              <a:rPr lang="en-US" dirty="0"/>
              <a:t>Improper setting of job policy leads to waste of resources</a:t>
            </a:r>
          </a:p>
        </p:txBody>
      </p:sp>
      <p:pic>
        <p:nvPicPr>
          <p:cNvPr id="8" name="Picture 7">
            <a:extLst>
              <a:ext uri="{FF2B5EF4-FFF2-40B4-BE49-F238E27FC236}">
                <a16:creationId xmlns:a16="http://schemas.microsoft.com/office/drawing/2014/main" id="{B5AC88E1-5E7D-28C1-3094-583F2DDA9307}"/>
              </a:ext>
            </a:extLst>
          </p:cNvPr>
          <p:cNvPicPr>
            <a:picLocks noChangeAspect="1"/>
          </p:cNvPicPr>
          <p:nvPr/>
        </p:nvPicPr>
        <p:blipFill>
          <a:blip r:embed="rId2"/>
          <a:stretch>
            <a:fillRect/>
          </a:stretch>
        </p:blipFill>
        <p:spPr>
          <a:xfrm>
            <a:off x="5601248" y="2638921"/>
            <a:ext cx="6364852" cy="3134009"/>
          </a:xfrm>
          <a:prstGeom prst="rect">
            <a:avLst/>
          </a:prstGeom>
        </p:spPr>
      </p:pic>
      <p:pic>
        <p:nvPicPr>
          <p:cNvPr id="16" name="Picture 15">
            <a:extLst>
              <a:ext uri="{FF2B5EF4-FFF2-40B4-BE49-F238E27FC236}">
                <a16:creationId xmlns:a16="http://schemas.microsoft.com/office/drawing/2014/main" id="{56A15DF9-1319-8253-E52E-83B45906542D}"/>
              </a:ext>
            </a:extLst>
          </p:cNvPr>
          <p:cNvPicPr>
            <a:picLocks noChangeAspect="1"/>
          </p:cNvPicPr>
          <p:nvPr/>
        </p:nvPicPr>
        <p:blipFill>
          <a:blip r:embed="rId3"/>
          <a:stretch>
            <a:fillRect/>
          </a:stretch>
        </p:blipFill>
        <p:spPr>
          <a:xfrm>
            <a:off x="970609" y="2089185"/>
            <a:ext cx="2156850" cy="3345836"/>
          </a:xfrm>
          <a:prstGeom prst="rect">
            <a:avLst/>
          </a:prstGeom>
        </p:spPr>
      </p:pic>
      <p:pic>
        <p:nvPicPr>
          <p:cNvPr id="18" name="Picture 17">
            <a:extLst>
              <a:ext uri="{FF2B5EF4-FFF2-40B4-BE49-F238E27FC236}">
                <a16:creationId xmlns:a16="http://schemas.microsoft.com/office/drawing/2014/main" id="{83DB3980-D200-A24E-0C78-FD7A1CE23B82}"/>
              </a:ext>
            </a:extLst>
          </p:cNvPr>
          <p:cNvPicPr>
            <a:picLocks noChangeAspect="1"/>
          </p:cNvPicPr>
          <p:nvPr/>
        </p:nvPicPr>
        <p:blipFill>
          <a:blip r:embed="rId4"/>
          <a:stretch>
            <a:fillRect/>
          </a:stretch>
        </p:blipFill>
        <p:spPr>
          <a:xfrm>
            <a:off x="2034393" y="3283177"/>
            <a:ext cx="2053517" cy="3209698"/>
          </a:xfrm>
          <a:prstGeom prst="rect">
            <a:avLst/>
          </a:prstGeom>
        </p:spPr>
      </p:pic>
      <p:sp>
        <p:nvSpPr>
          <p:cNvPr id="19" name="Arrow: Right 18">
            <a:extLst>
              <a:ext uri="{FF2B5EF4-FFF2-40B4-BE49-F238E27FC236}">
                <a16:creationId xmlns:a16="http://schemas.microsoft.com/office/drawing/2014/main" id="{F5B76E69-25F0-A3C9-098C-80E01410123D}"/>
              </a:ext>
            </a:extLst>
          </p:cNvPr>
          <p:cNvSpPr/>
          <p:nvPr/>
        </p:nvSpPr>
        <p:spPr>
          <a:xfrm>
            <a:off x="4343305" y="3828854"/>
            <a:ext cx="1084083" cy="37707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C1DC7E4-26CA-61D8-C351-FC8088F3D9A3}"/>
              </a:ext>
            </a:extLst>
          </p:cNvPr>
          <p:cNvSpPr/>
          <p:nvPr/>
        </p:nvSpPr>
        <p:spPr>
          <a:xfrm>
            <a:off x="1665786" y="3168717"/>
            <a:ext cx="368607" cy="228920"/>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3F6A03-189E-D41A-C212-1E9C32B81D5B}"/>
              </a:ext>
            </a:extLst>
          </p:cNvPr>
          <p:cNvSpPr/>
          <p:nvPr/>
        </p:nvSpPr>
        <p:spPr>
          <a:xfrm>
            <a:off x="2702246" y="4298855"/>
            <a:ext cx="368607" cy="228920"/>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7248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4D452-8EBB-632F-F5A9-0A1EC3C5BA6D}"/>
              </a:ext>
            </a:extLst>
          </p:cNvPr>
          <p:cNvSpPr>
            <a:spLocks noGrp="1"/>
          </p:cNvSpPr>
          <p:nvPr>
            <p:ph type="title"/>
          </p:nvPr>
        </p:nvSpPr>
        <p:spPr/>
        <p:txBody>
          <a:bodyPr/>
          <a:lstStyle/>
          <a:p>
            <a:r>
              <a:rPr lang="en-US" altLang="zh-CN" dirty="0"/>
              <a:t>Overview</a:t>
            </a:r>
            <a:endParaRPr lang="en-US" dirty="0"/>
          </a:p>
        </p:txBody>
      </p:sp>
    </p:spTree>
    <p:extLst>
      <p:ext uri="{BB962C8B-B14F-4D97-AF65-F5344CB8AC3E}">
        <p14:creationId xmlns:p14="http://schemas.microsoft.com/office/powerpoint/2010/main" val="3636550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altLang="zh-CN" dirty="0"/>
              <a:t>Fine Tune pre-trained LLM based on circuit dataset</a:t>
            </a:r>
            <a:endParaRPr lang="en-US" dirty="0"/>
          </a:p>
          <a:p>
            <a:endParaRPr lang="en-US" dirty="0"/>
          </a:p>
        </p:txBody>
      </p:sp>
      <p:graphicFrame>
        <p:nvGraphicFramePr>
          <p:cNvPr id="2" name="Table 4">
            <a:extLst>
              <a:ext uri="{FF2B5EF4-FFF2-40B4-BE49-F238E27FC236}">
                <a16:creationId xmlns:a16="http://schemas.microsoft.com/office/drawing/2014/main" id="{B7E96FCF-F117-F838-D2A5-0CE5A6642968}"/>
              </a:ext>
            </a:extLst>
          </p:cNvPr>
          <p:cNvGraphicFramePr>
            <a:graphicFrameLocks/>
          </p:cNvGraphicFramePr>
          <p:nvPr>
            <p:extLst>
              <p:ext uri="{D42A27DB-BD31-4B8C-83A1-F6EECF244321}">
                <p14:modId xmlns:p14="http://schemas.microsoft.com/office/powerpoint/2010/main" val="907597501"/>
              </p:ext>
            </p:extLst>
          </p:nvPr>
        </p:nvGraphicFramePr>
        <p:xfrm>
          <a:off x="1423443" y="1958502"/>
          <a:ext cx="6407603" cy="2536249"/>
        </p:xfrm>
        <a:graphic>
          <a:graphicData uri="http://schemas.openxmlformats.org/drawingml/2006/table">
            <a:tbl>
              <a:tblPr firstRow="1" bandRow="1">
                <a:tableStyleId>{5C22544A-7EE6-4342-B048-85BDC9FD1C3A}</a:tableStyleId>
              </a:tblPr>
              <a:tblGrid>
                <a:gridCol w="685776">
                  <a:extLst>
                    <a:ext uri="{9D8B030D-6E8A-4147-A177-3AD203B41FA5}">
                      <a16:colId xmlns:a16="http://schemas.microsoft.com/office/drawing/2014/main" val="91098938"/>
                    </a:ext>
                  </a:extLst>
                </a:gridCol>
                <a:gridCol w="2235528">
                  <a:extLst>
                    <a:ext uri="{9D8B030D-6E8A-4147-A177-3AD203B41FA5}">
                      <a16:colId xmlns:a16="http://schemas.microsoft.com/office/drawing/2014/main" val="2762325257"/>
                    </a:ext>
                  </a:extLst>
                </a:gridCol>
                <a:gridCol w="1792670">
                  <a:extLst>
                    <a:ext uri="{9D8B030D-6E8A-4147-A177-3AD203B41FA5}">
                      <a16:colId xmlns:a16="http://schemas.microsoft.com/office/drawing/2014/main" val="1613270278"/>
                    </a:ext>
                  </a:extLst>
                </a:gridCol>
                <a:gridCol w="1693629">
                  <a:extLst>
                    <a:ext uri="{9D8B030D-6E8A-4147-A177-3AD203B41FA5}">
                      <a16:colId xmlns:a16="http://schemas.microsoft.com/office/drawing/2014/main" val="2038463498"/>
                    </a:ext>
                  </a:extLst>
                </a:gridCol>
              </a:tblGrid>
              <a:tr h="613740">
                <a:tc>
                  <a:txBody>
                    <a:bodyPr/>
                    <a:lstStyle/>
                    <a:p>
                      <a:pPr algn="ctr"/>
                      <a:r>
                        <a:rPr lang="en-US" altLang="zh-CN" sz="1800" dirty="0"/>
                        <a:t>ID</a:t>
                      </a:r>
                      <a:endParaRPr lang="en-US" sz="1800" dirty="0"/>
                    </a:p>
                  </a:txBody>
                  <a:tcPr/>
                </a:tc>
                <a:tc>
                  <a:txBody>
                    <a:bodyPr/>
                    <a:lstStyle/>
                    <a:p>
                      <a:pPr algn="ctr"/>
                      <a:r>
                        <a:rPr lang="en-US" sz="1800" dirty="0"/>
                        <a:t>Circuit</a:t>
                      </a:r>
                    </a:p>
                  </a:txBody>
                  <a:tcPr/>
                </a:tc>
                <a:tc>
                  <a:txBody>
                    <a:bodyPr/>
                    <a:lstStyle/>
                    <a:p>
                      <a:pPr algn="ctr"/>
                      <a:r>
                        <a:rPr lang="en-US" sz="1800" dirty="0"/>
                        <a:t>Tran analysis stop time</a:t>
                      </a:r>
                    </a:p>
                  </a:txBody>
                  <a:tcPr/>
                </a:tc>
                <a:tc>
                  <a:txBody>
                    <a:bodyPr/>
                    <a:lstStyle/>
                    <a:p>
                      <a:pPr algn="ctr"/>
                      <a:r>
                        <a:rPr lang="en-US" sz="1800" dirty="0"/>
                        <a:t>Simulation points</a:t>
                      </a:r>
                    </a:p>
                  </a:txBody>
                  <a:tcPr/>
                </a:tc>
                <a:extLst>
                  <a:ext uri="{0D108BD9-81ED-4DB2-BD59-A6C34878D82A}">
                    <a16:rowId xmlns:a16="http://schemas.microsoft.com/office/drawing/2014/main" val="1675166178"/>
                  </a:ext>
                </a:extLst>
              </a:tr>
              <a:tr h="529750">
                <a:tc>
                  <a:txBody>
                    <a:bodyPr/>
                    <a:lstStyle/>
                    <a:p>
                      <a:pPr algn="ctr"/>
                      <a:r>
                        <a:rPr lang="en-US" sz="1400" dirty="0"/>
                        <a:t>1</a:t>
                      </a:r>
                    </a:p>
                  </a:txBody>
                  <a:tcPr/>
                </a:tc>
                <a:tc>
                  <a:txBody>
                    <a:bodyPr/>
                    <a:lstStyle/>
                    <a:p>
                      <a:pPr algn="ctr"/>
                      <a:r>
                        <a:rPr lang="en-US" sz="1400" b="1" i="0" kern="1200" dirty="0">
                          <a:solidFill>
                            <a:schemeClr val="dk1"/>
                          </a:solidFill>
                          <a:effectLst/>
                          <a:latin typeface="+mn-lt"/>
                          <a:ea typeface="+mn-ea"/>
                          <a:cs typeface="+mn-cs"/>
                        </a:rPr>
                        <a:t>1-stage common-source amplifier</a:t>
                      </a:r>
                      <a:endParaRPr lang="en-US" sz="1400" dirty="0"/>
                    </a:p>
                  </a:txBody>
                  <a:tcPr/>
                </a:tc>
                <a:tc>
                  <a:txBody>
                    <a:bodyPr/>
                    <a:lstStyle/>
                    <a:p>
                      <a:pPr algn="ctr"/>
                      <a:r>
                        <a:rPr lang="en-US" sz="1400" dirty="0"/>
                        <a:t>10s</a:t>
                      </a:r>
                    </a:p>
                  </a:txBody>
                  <a:tcPr/>
                </a:tc>
                <a:tc>
                  <a:txBody>
                    <a:bodyPr/>
                    <a:lstStyle/>
                    <a:p>
                      <a:pPr algn="ctr"/>
                      <a:r>
                        <a:rPr lang="en-US" sz="1400" dirty="0"/>
                        <a:t>1000</a:t>
                      </a:r>
                    </a:p>
                  </a:txBody>
                  <a:tcPr/>
                </a:tc>
                <a:extLst>
                  <a:ext uri="{0D108BD9-81ED-4DB2-BD59-A6C34878D82A}">
                    <a16:rowId xmlns:a16="http://schemas.microsoft.com/office/drawing/2014/main" val="268084305"/>
                  </a:ext>
                </a:extLst>
              </a:tr>
              <a:tr h="529750">
                <a:tc>
                  <a:txBody>
                    <a:bodyPr/>
                    <a:lstStyle/>
                    <a:p>
                      <a:pPr algn="ctr"/>
                      <a:r>
                        <a:rPr lang="en-US" sz="1400" dirty="0"/>
                        <a:t>2</a:t>
                      </a:r>
                    </a:p>
                  </a:txBody>
                  <a:tcPr/>
                </a:tc>
                <a:tc>
                  <a:txBody>
                    <a:bodyPr/>
                    <a:lstStyle/>
                    <a:p>
                      <a:pPr algn="ctr"/>
                      <a:r>
                        <a:rPr lang="en-US" sz="1400" b="1" i="0" kern="1200" dirty="0">
                          <a:solidFill>
                            <a:schemeClr val="dk1"/>
                          </a:solidFill>
                          <a:effectLst/>
                          <a:latin typeface="+mn-lt"/>
                          <a:ea typeface="+mn-ea"/>
                          <a:cs typeface="+mn-cs"/>
                        </a:rPr>
                        <a:t>3-stage common-source amplifier</a:t>
                      </a:r>
                      <a:endParaRPr lang="en-US" sz="1400" dirty="0"/>
                    </a:p>
                  </a:txBody>
                  <a:tcPr/>
                </a:tc>
                <a:tc>
                  <a:txBody>
                    <a:bodyPr/>
                    <a:lstStyle/>
                    <a:p>
                      <a:pPr algn="ctr"/>
                      <a:r>
                        <a:rPr lang="en-US" sz="1400" dirty="0"/>
                        <a:t>100s</a:t>
                      </a:r>
                    </a:p>
                  </a:txBody>
                  <a:tcPr/>
                </a:tc>
                <a:tc>
                  <a:txBody>
                    <a:bodyPr/>
                    <a:lstStyle/>
                    <a:p>
                      <a:pPr algn="ctr"/>
                      <a:r>
                        <a:rPr lang="en-US" sz="1400" dirty="0"/>
                        <a:t>600</a:t>
                      </a:r>
                    </a:p>
                  </a:txBody>
                  <a:tcPr/>
                </a:tc>
                <a:extLst>
                  <a:ext uri="{0D108BD9-81ED-4DB2-BD59-A6C34878D82A}">
                    <a16:rowId xmlns:a16="http://schemas.microsoft.com/office/drawing/2014/main" val="929966497"/>
                  </a:ext>
                </a:extLst>
              </a:tr>
              <a:tr h="529750">
                <a:tc>
                  <a:txBody>
                    <a:bodyPr/>
                    <a:lstStyle/>
                    <a:p>
                      <a:pPr algn="ctr"/>
                      <a:r>
                        <a:rPr lang="en-US" sz="1400" dirty="0"/>
                        <a:t>3</a:t>
                      </a:r>
                    </a:p>
                  </a:txBody>
                  <a:tcPr/>
                </a:tc>
                <a:tc>
                  <a:txBody>
                    <a:bodyPr/>
                    <a:lstStyle/>
                    <a:p>
                      <a:pPr algn="ctr"/>
                      <a:r>
                        <a:rPr lang="en-US" sz="1400" b="1" i="0" kern="1200" dirty="0">
                          <a:solidFill>
                            <a:schemeClr val="dk1"/>
                          </a:solidFill>
                          <a:effectLst/>
                          <a:latin typeface="+mn-lt"/>
                          <a:ea typeface="+mn-ea"/>
                          <a:cs typeface="+mn-cs"/>
                        </a:rPr>
                        <a:t>common-drain amplifier</a:t>
                      </a:r>
                      <a:endParaRPr lang="en-US" sz="1400" dirty="0"/>
                    </a:p>
                  </a:txBody>
                  <a:tcPr/>
                </a:tc>
                <a:tc>
                  <a:txBody>
                    <a:bodyPr/>
                    <a:lstStyle/>
                    <a:p>
                      <a:pPr algn="ctr"/>
                      <a:r>
                        <a:rPr lang="en-US" sz="1400" dirty="0"/>
                        <a:t>80s</a:t>
                      </a:r>
                    </a:p>
                  </a:txBody>
                  <a:tcPr/>
                </a:tc>
                <a:tc>
                  <a:txBody>
                    <a:bodyPr/>
                    <a:lstStyle/>
                    <a:p>
                      <a:pPr algn="ctr"/>
                      <a:r>
                        <a:rPr lang="en-US" sz="1400" dirty="0"/>
                        <a:t>500</a:t>
                      </a:r>
                    </a:p>
                  </a:txBody>
                  <a:tcPr/>
                </a:tc>
                <a:extLst>
                  <a:ext uri="{0D108BD9-81ED-4DB2-BD59-A6C34878D82A}">
                    <a16:rowId xmlns:a16="http://schemas.microsoft.com/office/drawing/2014/main" val="1715829047"/>
                  </a:ext>
                </a:extLst>
              </a:tr>
              <a:tr h="306919">
                <a:tc>
                  <a:txBody>
                    <a:bodyPr/>
                    <a:lstStyle/>
                    <a:p>
                      <a:pPr algn="ctr"/>
                      <a:r>
                        <a:rPr lang="en-US" sz="1400" dirty="0"/>
                        <a:t>…</a:t>
                      </a:r>
                    </a:p>
                  </a:txBody>
                  <a:tcPr/>
                </a:tc>
                <a:tc>
                  <a:txBody>
                    <a:bodyPr/>
                    <a:lstStyle/>
                    <a:p>
                      <a:pPr algn="ctr"/>
                      <a:r>
                        <a:rPr lang="en-US" sz="1400" dirty="0"/>
                        <a:t>…</a:t>
                      </a:r>
                    </a:p>
                  </a:txBody>
                  <a:tcPr/>
                </a:tc>
                <a:tc>
                  <a:txBody>
                    <a:bodyPr/>
                    <a:lstStyle/>
                    <a:p>
                      <a:pPr algn="ctr"/>
                      <a:r>
                        <a:rPr lang="en-US" sz="1400" dirty="0"/>
                        <a:t>…</a:t>
                      </a:r>
                    </a:p>
                  </a:txBody>
                  <a:tcPr/>
                </a:tc>
                <a:tc>
                  <a:txBody>
                    <a:bodyPr/>
                    <a:lstStyle/>
                    <a:p>
                      <a:pPr algn="ctr"/>
                      <a:r>
                        <a:rPr lang="en-US" sz="1400" dirty="0"/>
                        <a:t>…</a:t>
                      </a:r>
                    </a:p>
                  </a:txBody>
                  <a:tcPr/>
                </a:tc>
                <a:extLst>
                  <a:ext uri="{0D108BD9-81ED-4DB2-BD59-A6C34878D82A}">
                    <a16:rowId xmlns:a16="http://schemas.microsoft.com/office/drawing/2014/main" val="955171053"/>
                  </a:ext>
                </a:extLst>
              </a:tr>
            </a:tbl>
          </a:graphicData>
        </a:graphic>
      </p:graphicFrame>
      <p:graphicFrame>
        <p:nvGraphicFramePr>
          <p:cNvPr id="4" name="Table 6">
            <a:extLst>
              <a:ext uri="{FF2B5EF4-FFF2-40B4-BE49-F238E27FC236}">
                <a16:creationId xmlns:a16="http://schemas.microsoft.com/office/drawing/2014/main" id="{1BD7927D-2F50-2D80-AE1F-03B24D8468CC}"/>
              </a:ext>
            </a:extLst>
          </p:cNvPr>
          <p:cNvGraphicFramePr>
            <a:graphicFrameLocks noGrp="1"/>
          </p:cNvGraphicFramePr>
          <p:nvPr>
            <p:extLst>
              <p:ext uri="{D42A27DB-BD31-4B8C-83A1-F6EECF244321}">
                <p14:modId xmlns:p14="http://schemas.microsoft.com/office/powerpoint/2010/main" val="1103741360"/>
              </p:ext>
            </p:extLst>
          </p:nvPr>
        </p:nvGraphicFramePr>
        <p:xfrm>
          <a:off x="1423444" y="4582665"/>
          <a:ext cx="6407603" cy="1636436"/>
        </p:xfrm>
        <a:graphic>
          <a:graphicData uri="http://schemas.openxmlformats.org/drawingml/2006/table">
            <a:tbl>
              <a:tblPr firstRow="1" bandRow="1">
                <a:tableStyleId>{5C22544A-7EE6-4342-B048-85BDC9FD1C3A}</a:tableStyleId>
              </a:tblPr>
              <a:tblGrid>
                <a:gridCol w="789961">
                  <a:extLst>
                    <a:ext uri="{9D8B030D-6E8A-4147-A177-3AD203B41FA5}">
                      <a16:colId xmlns:a16="http://schemas.microsoft.com/office/drawing/2014/main" val="3520030965"/>
                    </a:ext>
                  </a:extLst>
                </a:gridCol>
                <a:gridCol w="2471222">
                  <a:extLst>
                    <a:ext uri="{9D8B030D-6E8A-4147-A177-3AD203B41FA5}">
                      <a16:colId xmlns:a16="http://schemas.microsoft.com/office/drawing/2014/main" val="9915469"/>
                    </a:ext>
                  </a:extLst>
                </a:gridCol>
                <a:gridCol w="3146420">
                  <a:extLst>
                    <a:ext uri="{9D8B030D-6E8A-4147-A177-3AD203B41FA5}">
                      <a16:colId xmlns:a16="http://schemas.microsoft.com/office/drawing/2014/main" val="3102425191"/>
                    </a:ext>
                  </a:extLst>
                </a:gridCol>
              </a:tblGrid>
              <a:tr h="313317">
                <a:tc>
                  <a:txBody>
                    <a:bodyPr/>
                    <a:lstStyle/>
                    <a:p>
                      <a:pPr algn="ctr"/>
                      <a:r>
                        <a:rPr lang="en-US" sz="1800" dirty="0"/>
                        <a:t>ID</a:t>
                      </a:r>
                    </a:p>
                  </a:txBody>
                  <a:tcPr/>
                </a:tc>
                <a:tc>
                  <a:txBody>
                    <a:bodyPr/>
                    <a:lstStyle/>
                    <a:p>
                      <a:pPr algn="ctr"/>
                      <a:r>
                        <a:rPr lang="en-US" sz="1800" dirty="0"/>
                        <a:t>Netlist </a:t>
                      </a:r>
                      <a:r>
                        <a:rPr lang="en-US" altLang="zh-CN" sz="1800" dirty="0"/>
                        <a:t>jobs</a:t>
                      </a:r>
                      <a:endParaRPr lang="en-US" sz="1800" dirty="0"/>
                    </a:p>
                  </a:txBody>
                  <a:tcPr/>
                </a:tc>
                <a:tc>
                  <a:txBody>
                    <a:bodyPr/>
                    <a:lstStyle/>
                    <a:p>
                      <a:pPr algn="ctr"/>
                      <a:r>
                        <a:rPr lang="en-US" sz="1800" dirty="0"/>
                        <a:t>Simulation jobs</a:t>
                      </a:r>
                    </a:p>
                  </a:txBody>
                  <a:tcPr/>
                </a:tc>
                <a:extLst>
                  <a:ext uri="{0D108BD9-81ED-4DB2-BD59-A6C34878D82A}">
                    <a16:rowId xmlns:a16="http://schemas.microsoft.com/office/drawing/2014/main" val="677960703"/>
                  </a:ext>
                </a:extLst>
              </a:tr>
              <a:tr h="317669">
                <a:tc>
                  <a:txBody>
                    <a:bodyPr/>
                    <a:lstStyle/>
                    <a:p>
                      <a:pPr algn="ctr"/>
                      <a:r>
                        <a:rPr lang="en-US" sz="1400" dirty="0"/>
                        <a:t>1</a:t>
                      </a:r>
                    </a:p>
                  </a:txBody>
                  <a:tcPr/>
                </a:tc>
                <a:tc>
                  <a:txBody>
                    <a:bodyPr/>
                    <a:lstStyle/>
                    <a:p>
                      <a:pPr algn="ctr"/>
                      <a:r>
                        <a:rPr lang="en-US" sz="1400" dirty="0"/>
                        <a:t>10</a:t>
                      </a:r>
                    </a:p>
                  </a:txBody>
                  <a:tcPr/>
                </a:tc>
                <a:tc>
                  <a:txBody>
                    <a:bodyPr/>
                    <a:lstStyle/>
                    <a:p>
                      <a:pPr algn="ctr"/>
                      <a:r>
                        <a:rPr lang="en-US" sz="1400" dirty="0"/>
                        <a:t>12</a:t>
                      </a:r>
                    </a:p>
                  </a:txBody>
                  <a:tcPr/>
                </a:tc>
                <a:extLst>
                  <a:ext uri="{0D108BD9-81ED-4DB2-BD59-A6C34878D82A}">
                    <a16:rowId xmlns:a16="http://schemas.microsoft.com/office/drawing/2014/main" val="3680665231"/>
                  </a:ext>
                </a:extLst>
              </a:tr>
              <a:tr h="317669">
                <a:tc>
                  <a:txBody>
                    <a:bodyPr/>
                    <a:lstStyle/>
                    <a:p>
                      <a:pPr algn="ctr"/>
                      <a:r>
                        <a:rPr lang="en-US" sz="1400" dirty="0"/>
                        <a:t>2</a:t>
                      </a:r>
                    </a:p>
                  </a:txBody>
                  <a:tcPr/>
                </a:tc>
                <a:tc>
                  <a:txBody>
                    <a:bodyPr/>
                    <a:lstStyle/>
                    <a:p>
                      <a:pPr algn="ctr"/>
                      <a:r>
                        <a:rPr lang="en-US" sz="1400" dirty="0"/>
                        <a:t>20</a:t>
                      </a:r>
                    </a:p>
                  </a:txBody>
                  <a:tcPr/>
                </a:tc>
                <a:tc>
                  <a:txBody>
                    <a:bodyPr/>
                    <a:lstStyle/>
                    <a:p>
                      <a:pPr algn="ctr"/>
                      <a:r>
                        <a:rPr lang="en-US" sz="1400" dirty="0"/>
                        <a:t>46</a:t>
                      </a:r>
                    </a:p>
                  </a:txBody>
                  <a:tcPr/>
                </a:tc>
                <a:extLst>
                  <a:ext uri="{0D108BD9-81ED-4DB2-BD59-A6C34878D82A}">
                    <a16:rowId xmlns:a16="http://schemas.microsoft.com/office/drawing/2014/main" val="4021146002"/>
                  </a:ext>
                </a:extLst>
              </a:tr>
              <a:tr h="317669">
                <a:tc>
                  <a:txBody>
                    <a:bodyPr/>
                    <a:lstStyle/>
                    <a:p>
                      <a:pPr algn="ctr"/>
                      <a:r>
                        <a:rPr lang="en-US" sz="1400" dirty="0"/>
                        <a:t>3</a:t>
                      </a:r>
                    </a:p>
                  </a:txBody>
                  <a:tcPr/>
                </a:tc>
                <a:tc>
                  <a:txBody>
                    <a:bodyPr/>
                    <a:lstStyle/>
                    <a:p>
                      <a:pPr algn="ctr"/>
                      <a:r>
                        <a:rPr lang="en-US" sz="1400" dirty="0"/>
                        <a:t>40</a:t>
                      </a:r>
                    </a:p>
                  </a:txBody>
                  <a:tcPr/>
                </a:tc>
                <a:tc>
                  <a:txBody>
                    <a:bodyPr/>
                    <a:lstStyle/>
                    <a:p>
                      <a:pPr algn="ctr"/>
                      <a:r>
                        <a:rPr lang="en-US" sz="1400" dirty="0"/>
                        <a:t>16</a:t>
                      </a:r>
                    </a:p>
                  </a:txBody>
                  <a:tcPr/>
                </a:tc>
                <a:extLst>
                  <a:ext uri="{0D108BD9-81ED-4DB2-BD59-A6C34878D82A}">
                    <a16:rowId xmlns:a16="http://schemas.microsoft.com/office/drawing/2014/main" val="1511002291"/>
                  </a:ext>
                </a:extLst>
              </a:tr>
              <a:tr h="317669">
                <a:tc>
                  <a:txBody>
                    <a:bodyPr/>
                    <a:lstStyle/>
                    <a:p>
                      <a:pPr algn="ctr"/>
                      <a:r>
                        <a:rPr lang="en-US" sz="1400" dirty="0"/>
                        <a:t>…</a:t>
                      </a:r>
                    </a:p>
                  </a:txBody>
                  <a:tcPr/>
                </a:tc>
                <a:tc>
                  <a:txBody>
                    <a:bodyPr/>
                    <a:lstStyle/>
                    <a:p>
                      <a:pPr algn="ctr"/>
                      <a:r>
                        <a:rPr lang="en-US" sz="1400" dirty="0"/>
                        <a:t>…</a:t>
                      </a:r>
                    </a:p>
                  </a:txBody>
                  <a:tcPr/>
                </a:tc>
                <a:tc>
                  <a:txBody>
                    <a:bodyPr/>
                    <a:lstStyle/>
                    <a:p>
                      <a:pPr algn="ctr"/>
                      <a:r>
                        <a:rPr lang="en-US" sz="1400" dirty="0"/>
                        <a:t>…</a:t>
                      </a:r>
                    </a:p>
                  </a:txBody>
                  <a:tcPr/>
                </a:tc>
                <a:extLst>
                  <a:ext uri="{0D108BD9-81ED-4DB2-BD59-A6C34878D82A}">
                    <a16:rowId xmlns:a16="http://schemas.microsoft.com/office/drawing/2014/main" val="1519398333"/>
                  </a:ext>
                </a:extLst>
              </a:tr>
            </a:tbl>
          </a:graphicData>
        </a:graphic>
      </p:graphicFrame>
      <p:pic>
        <p:nvPicPr>
          <p:cNvPr id="1026" name="Picture 2">
            <a:extLst>
              <a:ext uri="{FF2B5EF4-FFF2-40B4-BE49-F238E27FC236}">
                <a16:creationId xmlns:a16="http://schemas.microsoft.com/office/drawing/2014/main" id="{5C2E4A41-A91B-FB36-50AC-01040D71F2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23589" y="2461940"/>
            <a:ext cx="2600325" cy="26003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F4AAD14-1F61-434D-0A19-640FF39AD3FF}"/>
              </a:ext>
            </a:extLst>
          </p:cNvPr>
          <p:cNvSpPr/>
          <p:nvPr/>
        </p:nvSpPr>
        <p:spPr>
          <a:xfrm>
            <a:off x="750270" y="2961492"/>
            <a:ext cx="607859" cy="584775"/>
          </a:xfrm>
          <a:prstGeom prst="rect">
            <a:avLst/>
          </a:prstGeom>
          <a:noFill/>
        </p:spPr>
        <p:txBody>
          <a:bodyPr wrap="squar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a:t>
            </a:r>
          </a:p>
        </p:txBody>
      </p:sp>
      <p:sp>
        <p:nvSpPr>
          <p:cNvPr id="11" name="Rectangle 10">
            <a:extLst>
              <a:ext uri="{FF2B5EF4-FFF2-40B4-BE49-F238E27FC236}">
                <a16:creationId xmlns:a16="http://schemas.microsoft.com/office/drawing/2014/main" id="{F37725FC-A1EA-978C-2FAE-25A2B2668262}"/>
              </a:ext>
            </a:extLst>
          </p:cNvPr>
          <p:cNvSpPr/>
          <p:nvPr/>
        </p:nvSpPr>
        <p:spPr>
          <a:xfrm>
            <a:off x="750270" y="5084505"/>
            <a:ext cx="607859" cy="584775"/>
          </a:xfrm>
          <a:prstGeom prst="rect">
            <a:avLst/>
          </a:prstGeom>
          <a:noFill/>
        </p:spPr>
        <p:txBody>
          <a:bodyPr wrap="squar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a:t>
            </a:r>
          </a:p>
        </p:txBody>
      </p:sp>
      <p:sp>
        <p:nvSpPr>
          <p:cNvPr id="13" name="TextBox 12">
            <a:extLst>
              <a:ext uri="{FF2B5EF4-FFF2-40B4-BE49-F238E27FC236}">
                <a16:creationId xmlns:a16="http://schemas.microsoft.com/office/drawing/2014/main" id="{440F26D0-BE73-CFA5-0428-EFB1ACA701FB}"/>
              </a:ext>
            </a:extLst>
          </p:cNvPr>
          <p:cNvSpPr txBox="1"/>
          <p:nvPr/>
        </p:nvSpPr>
        <p:spPr>
          <a:xfrm>
            <a:off x="3773662" y="6219101"/>
            <a:ext cx="102463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Dat</a:t>
            </a:r>
            <a:r>
              <a:rPr lang="en-US" altLang="zh-CN" b="1" dirty="0">
                <a:latin typeface="Times New Roman" panose="02020603050405020304" pitchFamily="18" charset="0"/>
                <a:cs typeface="Times New Roman" panose="02020603050405020304" pitchFamily="18" charset="0"/>
              </a:rPr>
              <a:t>a Set</a:t>
            </a:r>
            <a:endParaRPr lang="en-US"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C27D9F32-C28B-ABBD-9212-EAC15AD3BE74}"/>
              </a:ext>
            </a:extLst>
          </p:cNvPr>
          <p:cNvSpPr txBox="1"/>
          <p:nvPr/>
        </p:nvSpPr>
        <p:spPr>
          <a:xfrm>
            <a:off x="9441923" y="4762047"/>
            <a:ext cx="2313454"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ADE Copilot training</a:t>
            </a:r>
            <a:endParaRPr lang="en-US" b="1" dirty="0">
              <a:latin typeface="Times New Roman" panose="02020603050405020304" pitchFamily="18" charset="0"/>
              <a:cs typeface="Times New Roman" panose="02020603050405020304" pitchFamily="18" charset="0"/>
            </a:endParaRPr>
          </a:p>
        </p:txBody>
      </p:sp>
      <p:sp>
        <p:nvSpPr>
          <p:cNvPr id="5" name="Arrow: Right 4">
            <a:extLst>
              <a:ext uri="{FF2B5EF4-FFF2-40B4-BE49-F238E27FC236}">
                <a16:creationId xmlns:a16="http://schemas.microsoft.com/office/drawing/2014/main" id="{BEF9B913-6DE9-4A03-64DE-A1D2D06BA602}"/>
              </a:ext>
            </a:extLst>
          </p:cNvPr>
          <p:cNvSpPr/>
          <p:nvPr/>
        </p:nvSpPr>
        <p:spPr>
          <a:xfrm>
            <a:off x="8135028" y="3573566"/>
            <a:ext cx="1084083" cy="37707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33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dirty="0"/>
              <a:t>Get the optimal settings for job policy</a:t>
            </a:r>
          </a:p>
        </p:txBody>
      </p:sp>
      <p:pic>
        <p:nvPicPr>
          <p:cNvPr id="12" name="Picture 2">
            <a:extLst>
              <a:ext uri="{FF2B5EF4-FFF2-40B4-BE49-F238E27FC236}">
                <a16:creationId xmlns:a16="http://schemas.microsoft.com/office/drawing/2014/main" id="{D34180B9-04B2-3BBB-3736-50D368AC83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0840" y="1631162"/>
            <a:ext cx="260032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DBDC030-813C-DE05-449D-61B2BDD2C410}"/>
              </a:ext>
            </a:extLst>
          </p:cNvPr>
          <p:cNvPicPr>
            <a:picLocks noChangeAspect="1"/>
          </p:cNvPicPr>
          <p:nvPr/>
        </p:nvPicPr>
        <p:blipFill>
          <a:blip r:embed="rId3"/>
          <a:stretch>
            <a:fillRect/>
          </a:stretch>
        </p:blipFill>
        <p:spPr>
          <a:xfrm>
            <a:off x="3264341" y="4296099"/>
            <a:ext cx="4569675" cy="2196776"/>
          </a:xfrm>
          <a:prstGeom prst="rect">
            <a:avLst/>
          </a:prstGeom>
        </p:spPr>
      </p:pic>
      <p:pic>
        <p:nvPicPr>
          <p:cNvPr id="18" name="Picture 2">
            <a:extLst>
              <a:ext uri="{FF2B5EF4-FFF2-40B4-BE49-F238E27FC236}">
                <a16:creationId xmlns:a16="http://schemas.microsoft.com/office/drawing/2014/main" id="{125D0818-E1C9-ABD6-2C20-7A5FA9B03D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557" y="1871351"/>
            <a:ext cx="2647950" cy="2295525"/>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31BE00B9-3847-4F15-E584-85DAC2CAFB66}"/>
              </a:ext>
            </a:extLst>
          </p:cNvPr>
          <p:cNvGrpSpPr/>
          <p:nvPr/>
        </p:nvGrpSpPr>
        <p:grpSpPr>
          <a:xfrm>
            <a:off x="8630951" y="1726565"/>
            <a:ext cx="3060306" cy="4124338"/>
            <a:chOff x="7225857" y="391588"/>
            <a:chExt cx="3060306" cy="4124338"/>
          </a:xfrm>
        </p:grpSpPr>
        <p:pic>
          <p:nvPicPr>
            <p:cNvPr id="20" name="Picture 19">
              <a:extLst>
                <a:ext uri="{FF2B5EF4-FFF2-40B4-BE49-F238E27FC236}">
                  <a16:creationId xmlns:a16="http://schemas.microsoft.com/office/drawing/2014/main" id="{8FD8092A-CB86-0DD7-3DE3-216E50C31A40}"/>
                </a:ext>
              </a:extLst>
            </p:cNvPr>
            <p:cNvPicPr>
              <a:picLocks noChangeAspect="1"/>
            </p:cNvPicPr>
            <p:nvPr/>
          </p:nvPicPr>
          <p:blipFill>
            <a:blip r:embed="rId5"/>
            <a:stretch>
              <a:fillRect/>
            </a:stretch>
          </p:blipFill>
          <p:spPr>
            <a:xfrm>
              <a:off x="7225857" y="391588"/>
              <a:ext cx="2140385" cy="3371740"/>
            </a:xfrm>
            <a:prstGeom prst="rect">
              <a:avLst/>
            </a:prstGeom>
          </p:spPr>
        </p:pic>
        <p:pic>
          <p:nvPicPr>
            <p:cNvPr id="22" name="Picture 21">
              <a:extLst>
                <a:ext uri="{FF2B5EF4-FFF2-40B4-BE49-F238E27FC236}">
                  <a16:creationId xmlns:a16="http://schemas.microsoft.com/office/drawing/2014/main" id="{19E25E11-1E48-898C-F636-269443F05A14}"/>
                </a:ext>
              </a:extLst>
            </p:cNvPr>
            <p:cNvPicPr>
              <a:picLocks noChangeAspect="1"/>
            </p:cNvPicPr>
            <p:nvPr/>
          </p:nvPicPr>
          <p:blipFill>
            <a:blip r:embed="rId6"/>
            <a:stretch>
              <a:fillRect/>
            </a:stretch>
          </p:blipFill>
          <p:spPr>
            <a:xfrm>
              <a:off x="8296049" y="1414973"/>
              <a:ext cx="1990114" cy="3100953"/>
            </a:xfrm>
            <a:prstGeom prst="rect">
              <a:avLst/>
            </a:prstGeom>
          </p:spPr>
        </p:pic>
      </p:grpSp>
      <p:sp>
        <p:nvSpPr>
          <p:cNvPr id="24" name="Arrow: Right 23">
            <a:extLst>
              <a:ext uri="{FF2B5EF4-FFF2-40B4-BE49-F238E27FC236}">
                <a16:creationId xmlns:a16="http://schemas.microsoft.com/office/drawing/2014/main" id="{75CB98C7-7A03-DFEB-AABB-075B529846A0}"/>
              </a:ext>
            </a:extLst>
          </p:cNvPr>
          <p:cNvSpPr/>
          <p:nvPr/>
        </p:nvSpPr>
        <p:spPr>
          <a:xfrm>
            <a:off x="3637234" y="2690504"/>
            <a:ext cx="1036949" cy="36764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5D43769B-395F-00E8-586F-3520F13A75EE}"/>
              </a:ext>
            </a:extLst>
          </p:cNvPr>
          <p:cNvSpPr/>
          <p:nvPr/>
        </p:nvSpPr>
        <p:spPr>
          <a:xfrm>
            <a:off x="7160401" y="2849910"/>
            <a:ext cx="1036949" cy="36764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Arrow: Right 25">
            <a:extLst>
              <a:ext uri="{FF2B5EF4-FFF2-40B4-BE49-F238E27FC236}">
                <a16:creationId xmlns:a16="http://schemas.microsoft.com/office/drawing/2014/main" id="{62441F5F-CACE-E405-C253-89F622015019}"/>
              </a:ext>
            </a:extLst>
          </p:cNvPr>
          <p:cNvSpPr/>
          <p:nvPr/>
        </p:nvSpPr>
        <p:spPr>
          <a:xfrm>
            <a:off x="1490657" y="5098305"/>
            <a:ext cx="1036949" cy="36764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73BC21-EC70-A3E1-381E-0B3E75542F7E}"/>
              </a:ext>
            </a:extLst>
          </p:cNvPr>
          <p:cNvSpPr/>
          <p:nvPr/>
        </p:nvSpPr>
        <p:spPr>
          <a:xfrm>
            <a:off x="9332536" y="2749950"/>
            <a:ext cx="368607" cy="228920"/>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E6091A1-97F5-37DF-8416-948895DEC3F7}"/>
              </a:ext>
            </a:extLst>
          </p:cNvPr>
          <p:cNvSpPr/>
          <p:nvPr/>
        </p:nvSpPr>
        <p:spPr>
          <a:xfrm>
            <a:off x="10327593" y="3742441"/>
            <a:ext cx="315269" cy="134122"/>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8F4A91F-B0ED-F36A-4DF5-7EC2D67F3997}"/>
              </a:ext>
            </a:extLst>
          </p:cNvPr>
          <p:cNvSpPr txBox="1"/>
          <p:nvPr/>
        </p:nvSpPr>
        <p:spPr>
          <a:xfrm>
            <a:off x="936938" y="4060905"/>
            <a:ext cx="192232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Schematic Design</a:t>
            </a:r>
          </a:p>
        </p:txBody>
      </p:sp>
      <p:sp>
        <p:nvSpPr>
          <p:cNvPr id="31" name="TextBox 30">
            <a:extLst>
              <a:ext uri="{FF2B5EF4-FFF2-40B4-BE49-F238E27FC236}">
                <a16:creationId xmlns:a16="http://schemas.microsoft.com/office/drawing/2014/main" id="{35C619F3-8DF7-4C76-C595-497ED662BB03}"/>
              </a:ext>
            </a:extLst>
          </p:cNvPr>
          <p:cNvSpPr txBox="1"/>
          <p:nvPr/>
        </p:nvSpPr>
        <p:spPr>
          <a:xfrm>
            <a:off x="4644982" y="3799810"/>
            <a:ext cx="245035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ADE Copilot Inference</a:t>
            </a:r>
          </a:p>
        </p:txBody>
      </p:sp>
      <p:sp>
        <p:nvSpPr>
          <p:cNvPr id="1025" name="TextBox 1024">
            <a:extLst>
              <a:ext uri="{FF2B5EF4-FFF2-40B4-BE49-F238E27FC236}">
                <a16:creationId xmlns:a16="http://schemas.microsoft.com/office/drawing/2014/main" id="{4A9DB17D-B6E3-4CDD-E908-286C36438AEA}"/>
              </a:ext>
            </a:extLst>
          </p:cNvPr>
          <p:cNvSpPr txBox="1"/>
          <p:nvPr/>
        </p:nvSpPr>
        <p:spPr>
          <a:xfrm>
            <a:off x="8630951" y="5937024"/>
            <a:ext cx="339714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Setting Job Policy </a:t>
            </a:r>
            <a:r>
              <a:rPr lang="en-US" altLang="zh-CN" b="1" dirty="0">
                <a:latin typeface="Times New Roman" panose="02020603050405020304" pitchFamily="18" charset="0"/>
                <a:cs typeface="Times New Roman" panose="02020603050405020304" pitchFamily="18" charset="0"/>
              </a:rPr>
              <a:t>A</a:t>
            </a:r>
            <a:r>
              <a:rPr lang="en-US" b="1" dirty="0">
                <a:latin typeface="Times New Roman" panose="02020603050405020304" pitchFamily="18" charset="0"/>
                <a:cs typeface="Times New Roman" panose="02020603050405020304" pitchFamily="18" charset="0"/>
              </a:rPr>
              <a:t>utomatically</a:t>
            </a:r>
          </a:p>
        </p:txBody>
      </p:sp>
      <p:sp>
        <p:nvSpPr>
          <p:cNvPr id="1027" name="TextBox 1026">
            <a:extLst>
              <a:ext uri="{FF2B5EF4-FFF2-40B4-BE49-F238E27FC236}">
                <a16:creationId xmlns:a16="http://schemas.microsoft.com/office/drawing/2014/main" id="{2B7F092C-8290-5ACA-3EF8-7EDAC2CB0691}"/>
              </a:ext>
            </a:extLst>
          </p:cNvPr>
          <p:cNvSpPr txBox="1"/>
          <p:nvPr/>
        </p:nvSpPr>
        <p:spPr>
          <a:xfrm>
            <a:off x="4082884" y="6424829"/>
            <a:ext cx="367510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Reasonable Allocation of Resources</a:t>
            </a:r>
          </a:p>
        </p:txBody>
      </p:sp>
    </p:spTree>
    <p:extLst>
      <p:ext uri="{BB962C8B-B14F-4D97-AF65-F5344CB8AC3E}">
        <p14:creationId xmlns:p14="http://schemas.microsoft.com/office/powerpoint/2010/main" val="4107902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4D452-8EBB-632F-F5A9-0A1EC3C5BA6D}"/>
              </a:ext>
            </a:extLst>
          </p:cNvPr>
          <p:cNvSpPr>
            <a:spLocks noGrp="1"/>
          </p:cNvSpPr>
          <p:nvPr>
            <p:ph type="title"/>
          </p:nvPr>
        </p:nvSpPr>
        <p:spPr/>
        <p:txBody>
          <a:bodyPr/>
          <a:lstStyle/>
          <a:p>
            <a:r>
              <a:rPr lang="en-US"/>
              <a:t>Summary</a:t>
            </a:r>
          </a:p>
        </p:txBody>
      </p:sp>
    </p:spTree>
    <p:extLst>
      <p:ext uri="{BB962C8B-B14F-4D97-AF65-F5344CB8AC3E}">
        <p14:creationId xmlns:p14="http://schemas.microsoft.com/office/powerpoint/2010/main" val="2840135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9A849A-DE0B-C30C-9796-FB062DBD8655}"/>
              </a:ext>
            </a:extLst>
          </p:cNvPr>
          <p:cNvSpPr>
            <a:spLocks noGrp="1"/>
          </p:cNvSpPr>
          <p:nvPr>
            <p:ph idx="1"/>
          </p:nvPr>
        </p:nvSpPr>
        <p:spPr>
          <a:xfrm>
            <a:off x="434975" y="1199625"/>
            <a:ext cx="11308534" cy="5458349"/>
          </a:xfrm>
        </p:spPr>
        <p:txBody>
          <a:bodyPr>
            <a:normAutofit/>
          </a:bodyPr>
          <a:lstStyle/>
          <a:p>
            <a:r>
              <a:rPr lang="en-US" sz="2000" dirty="0"/>
              <a:t>LLMs offer transformative capabilities in understanding and generating natural language</a:t>
            </a:r>
            <a:br>
              <a:rPr lang="en-US" sz="2000" dirty="0"/>
            </a:br>
            <a:endParaRPr lang="en-US" sz="1100" dirty="0"/>
          </a:p>
          <a:p>
            <a:r>
              <a:rPr lang="en-US" sz="2000" dirty="0"/>
              <a:t>ADE copilot is an intelligent optimization engine  based on LLM, which can assistant designer and improve simulation performance</a:t>
            </a:r>
          </a:p>
          <a:p>
            <a:pPr lvl="1"/>
            <a:r>
              <a:rPr lang="en-US" sz="1800" dirty="0"/>
              <a:t>Simplify reusing existing designs</a:t>
            </a:r>
          </a:p>
          <a:p>
            <a:pPr lvl="1"/>
            <a:endParaRPr lang="en-US" sz="1800" dirty="0"/>
          </a:p>
          <a:p>
            <a:pPr lvl="1"/>
            <a:r>
              <a:rPr lang="en-US" sz="1800" dirty="0"/>
              <a:t>Learn from a customer’s existing designs and documentation</a:t>
            </a:r>
          </a:p>
          <a:p>
            <a:pPr lvl="1"/>
            <a:endParaRPr lang="en-US" sz="1800" dirty="0"/>
          </a:p>
          <a:p>
            <a:pPr lvl="1"/>
            <a:r>
              <a:rPr lang="en-US" sz="1800" dirty="0"/>
              <a:t>Apply what it learns to assist the designer and to guide automation</a:t>
            </a:r>
            <a:br>
              <a:rPr lang="en-US" sz="2000" dirty="0"/>
            </a:br>
            <a:endParaRPr lang="en-US" sz="1100" dirty="0"/>
          </a:p>
          <a:p>
            <a:r>
              <a:rPr lang="en-US" sz="2000" dirty="0"/>
              <a:t>ADE copilot has three applications currently, t</a:t>
            </a:r>
            <a:r>
              <a:rPr lang="en-US" altLang="zh-CN" sz="2000" dirty="0"/>
              <a:t>he first two applications already have prototypes</a:t>
            </a:r>
          </a:p>
          <a:p>
            <a:pPr lvl="1"/>
            <a:r>
              <a:rPr lang="en-US" sz="1800" dirty="0"/>
              <a:t>ADE Chatbot</a:t>
            </a:r>
          </a:p>
          <a:p>
            <a:pPr lvl="2"/>
            <a:r>
              <a:rPr lang="en-US" sz="1400" dirty="0"/>
              <a:t>Answer questions interactively about how ADE works and circuit design </a:t>
            </a:r>
            <a:br>
              <a:rPr lang="en-US" sz="1400" dirty="0"/>
            </a:br>
            <a:endParaRPr lang="en-US" sz="1400" dirty="0"/>
          </a:p>
          <a:p>
            <a:pPr lvl="1"/>
            <a:r>
              <a:rPr lang="en-US" sz="1800" dirty="0"/>
              <a:t>Measurement Generation</a:t>
            </a:r>
          </a:p>
          <a:p>
            <a:pPr lvl="2"/>
            <a:r>
              <a:rPr lang="en-US" sz="1400" dirty="0"/>
              <a:t>Process the custom’s natural-language-requirements and generate skill measurement</a:t>
            </a:r>
            <a:br>
              <a:rPr lang="en-US" sz="1400" dirty="0"/>
            </a:br>
            <a:endParaRPr lang="en-US" sz="1400" dirty="0"/>
          </a:p>
          <a:p>
            <a:pPr lvl="1"/>
            <a:r>
              <a:rPr lang="en-US" sz="1800" dirty="0"/>
              <a:t>Job Policy Optimization</a:t>
            </a:r>
          </a:p>
          <a:p>
            <a:pPr lvl="2"/>
            <a:r>
              <a:rPr lang="en-US" sz="1400" dirty="0"/>
              <a:t>Smart to set job policy automatically to improve simulation performance</a:t>
            </a:r>
          </a:p>
        </p:txBody>
      </p:sp>
      <p:sp>
        <p:nvSpPr>
          <p:cNvPr id="3" name="Title 2">
            <a:extLst>
              <a:ext uri="{FF2B5EF4-FFF2-40B4-BE49-F238E27FC236}">
                <a16:creationId xmlns:a16="http://schemas.microsoft.com/office/drawing/2014/main" id="{9F446D90-E8B5-23C6-2A75-E002968652CB}"/>
              </a:ext>
            </a:extLst>
          </p:cNvPr>
          <p:cNvSpPr>
            <a:spLocks noGrp="1"/>
          </p:cNvSpPr>
          <p:nvPr>
            <p:ph type="title"/>
          </p:nvPr>
        </p:nvSpPr>
        <p:spPr>
          <a:xfrm>
            <a:off x="446313" y="365125"/>
            <a:ext cx="11612880" cy="565150"/>
          </a:xfrm>
        </p:spPr>
        <p:txBody>
          <a:bodyPr/>
          <a:lstStyle/>
          <a:p>
            <a:r>
              <a:rPr lang="en-US"/>
              <a:t>Summary</a:t>
            </a:r>
          </a:p>
        </p:txBody>
      </p:sp>
      <p:sp>
        <p:nvSpPr>
          <p:cNvPr id="8" name="TextBox 7">
            <a:extLst>
              <a:ext uri="{FF2B5EF4-FFF2-40B4-BE49-F238E27FC236}">
                <a16:creationId xmlns:a16="http://schemas.microsoft.com/office/drawing/2014/main" id="{465BC544-4830-59BB-14D8-01367D5B475D}"/>
              </a:ext>
            </a:extLst>
          </p:cNvPr>
          <p:cNvSpPr txBox="1"/>
          <p:nvPr/>
        </p:nvSpPr>
        <p:spPr>
          <a:xfrm>
            <a:off x="4278012" y="6520580"/>
            <a:ext cx="2676461" cy="200055"/>
          </a:xfrm>
          <a:prstGeom prst="rect">
            <a:avLst/>
          </a:prstGeom>
          <a:noFill/>
        </p:spPr>
        <p:txBody>
          <a:bodyPr wrap="square">
            <a:spAutoFit/>
          </a:bodyPr>
          <a:lstStyle/>
          <a:p>
            <a:r>
              <a:rPr lang="en-US" sz="700">
                <a:solidFill>
                  <a:srgbClr val="BFBFBF"/>
                </a:solidFill>
              </a:rPr>
              <a:t>VentureBeat made with OpenAI DALL-E 3 via ChatGPT Plus</a:t>
            </a:r>
          </a:p>
        </p:txBody>
      </p:sp>
    </p:spTree>
    <p:extLst>
      <p:ext uri="{BB962C8B-B14F-4D97-AF65-F5344CB8AC3E}">
        <p14:creationId xmlns:p14="http://schemas.microsoft.com/office/powerpoint/2010/main" val="4133291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5182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What’s ADE Copilot</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a:xfrm>
            <a:off x="435431" y="1188720"/>
            <a:ext cx="9462714" cy="5146766"/>
          </a:xfrm>
        </p:spPr>
        <p:txBody>
          <a:bodyPr/>
          <a:lstStyle/>
          <a:p>
            <a:r>
              <a:rPr lang="en-US" dirty="0"/>
              <a:t>ADE(Analog Design Environment)’s intelligent optimization engine</a:t>
            </a:r>
          </a:p>
          <a:p>
            <a:pPr lvl="1"/>
            <a:r>
              <a:rPr lang="en-US" altLang="zh-CN" dirty="0"/>
              <a:t>Based on LLM(Large Language Model)</a:t>
            </a:r>
          </a:p>
          <a:p>
            <a:pPr lvl="1"/>
            <a:r>
              <a:rPr lang="en-US" dirty="0"/>
              <a:t>Optimize user experience and improve simulation performance</a:t>
            </a:r>
          </a:p>
        </p:txBody>
      </p:sp>
      <p:sp>
        <p:nvSpPr>
          <p:cNvPr id="20" name="TextBox 19">
            <a:extLst>
              <a:ext uri="{FF2B5EF4-FFF2-40B4-BE49-F238E27FC236}">
                <a16:creationId xmlns:a16="http://schemas.microsoft.com/office/drawing/2014/main" id="{D19510F6-1A0B-4477-A911-4768362BE123}"/>
              </a:ext>
            </a:extLst>
          </p:cNvPr>
          <p:cNvSpPr txBox="1"/>
          <p:nvPr/>
        </p:nvSpPr>
        <p:spPr>
          <a:xfrm>
            <a:off x="2950509" y="6130964"/>
            <a:ext cx="615874" cy="338554"/>
          </a:xfrm>
          <a:prstGeom prst="rect">
            <a:avLst/>
          </a:prstGeom>
          <a:noFill/>
        </p:spPr>
        <p:txBody>
          <a:bodyPr wrap="none" rtlCol="0">
            <a:spAutoFit/>
          </a:bodyPr>
          <a:lstStyle/>
          <a:p>
            <a:r>
              <a:rPr lang="en-US" sz="1600" b="1" dirty="0">
                <a:solidFill>
                  <a:srgbClr val="93DA49"/>
                </a:solidFill>
                <a:latin typeface="Times New Roman" panose="02020603050405020304" pitchFamily="18" charset="0"/>
                <a:cs typeface="Times New Roman" panose="02020603050405020304" pitchFamily="18" charset="0"/>
              </a:rPr>
              <a:t>ADE</a:t>
            </a:r>
          </a:p>
        </p:txBody>
      </p:sp>
      <p:pic>
        <p:nvPicPr>
          <p:cNvPr id="2" name="Picture 1">
            <a:extLst>
              <a:ext uri="{FF2B5EF4-FFF2-40B4-BE49-F238E27FC236}">
                <a16:creationId xmlns:a16="http://schemas.microsoft.com/office/drawing/2014/main" id="{B8E299B3-5772-51F9-90B6-6C221AE42C21}"/>
              </a:ext>
            </a:extLst>
          </p:cNvPr>
          <p:cNvPicPr>
            <a:picLocks noChangeAspect="1"/>
          </p:cNvPicPr>
          <p:nvPr/>
        </p:nvPicPr>
        <p:blipFill>
          <a:blip r:embed="rId2"/>
          <a:stretch>
            <a:fillRect/>
          </a:stretch>
        </p:blipFill>
        <p:spPr>
          <a:xfrm>
            <a:off x="699132" y="2394290"/>
            <a:ext cx="6039303" cy="3607451"/>
          </a:xfrm>
          <a:prstGeom prst="rect">
            <a:avLst/>
          </a:prstGeom>
        </p:spPr>
      </p:pic>
      <p:pic>
        <p:nvPicPr>
          <p:cNvPr id="6" name="Picture 5">
            <a:extLst>
              <a:ext uri="{FF2B5EF4-FFF2-40B4-BE49-F238E27FC236}">
                <a16:creationId xmlns:a16="http://schemas.microsoft.com/office/drawing/2014/main" id="{70679DD5-F393-1D32-548C-100A638190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160" y="2564130"/>
            <a:ext cx="5120976" cy="3105150"/>
          </a:xfrm>
          <a:prstGeom prst="rect">
            <a:avLst/>
          </a:prstGeom>
        </p:spPr>
      </p:pic>
      <p:sp>
        <p:nvSpPr>
          <p:cNvPr id="7" name="TextBox 6">
            <a:extLst>
              <a:ext uri="{FF2B5EF4-FFF2-40B4-BE49-F238E27FC236}">
                <a16:creationId xmlns:a16="http://schemas.microsoft.com/office/drawing/2014/main" id="{52EC1D25-7529-FBB3-F56C-689BC5EFD7CA}"/>
              </a:ext>
            </a:extLst>
          </p:cNvPr>
          <p:cNvSpPr txBox="1"/>
          <p:nvPr/>
        </p:nvSpPr>
        <p:spPr>
          <a:xfrm>
            <a:off x="9111955" y="6130964"/>
            <a:ext cx="835485" cy="338554"/>
          </a:xfrm>
          <a:prstGeom prst="rect">
            <a:avLst/>
          </a:prstGeom>
          <a:noFill/>
        </p:spPr>
        <p:txBody>
          <a:bodyPr wrap="none" rtlCol="0">
            <a:spAutoFit/>
          </a:bodyPr>
          <a:lstStyle/>
          <a:p>
            <a:r>
              <a:rPr lang="en-US" altLang="zh-CN" sz="1600" b="1" dirty="0">
                <a:solidFill>
                  <a:srgbClr val="93DA49"/>
                </a:solidFill>
                <a:latin typeface="Times New Roman" panose="02020603050405020304" pitchFamily="18" charset="0"/>
                <a:cs typeface="Times New Roman" panose="02020603050405020304" pitchFamily="18" charset="0"/>
              </a:rPr>
              <a:t>Copilot</a:t>
            </a:r>
            <a:endParaRPr lang="en-US" sz="1600" b="1" dirty="0">
              <a:solidFill>
                <a:srgbClr val="93DA4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1520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4D452-8EBB-632F-F5A9-0A1EC3C5BA6D}"/>
              </a:ext>
            </a:extLst>
          </p:cNvPr>
          <p:cNvSpPr>
            <a:spLocks noGrp="1"/>
          </p:cNvSpPr>
          <p:nvPr>
            <p:ph type="title"/>
          </p:nvPr>
        </p:nvSpPr>
        <p:spPr/>
        <p:txBody>
          <a:bodyPr/>
          <a:lstStyle/>
          <a:p>
            <a:r>
              <a:rPr lang="en-US" dirty="0"/>
              <a:t>Architecture</a:t>
            </a:r>
          </a:p>
        </p:txBody>
      </p:sp>
    </p:spTree>
    <p:extLst>
      <p:ext uri="{BB962C8B-B14F-4D97-AF65-F5344CB8AC3E}">
        <p14:creationId xmlns:p14="http://schemas.microsoft.com/office/powerpoint/2010/main" val="707989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t>Architecture</a:t>
            </a:r>
          </a:p>
        </p:txBody>
      </p:sp>
      <p:cxnSp>
        <p:nvCxnSpPr>
          <p:cNvPr id="2" name="Straight Connector 1">
            <a:extLst>
              <a:ext uri="{FF2B5EF4-FFF2-40B4-BE49-F238E27FC236}">
                <a16:creationId xmlns:a16="http://schemas.microsoft.com/office/drawing/2014/main" id="{D16E3BFA-F465-2DDD-257A-7F9F7CDAE81A}"/>
              </a:ext>
            </a:extLst>
          </p:cNvPr>
          <p:cNvCxnSpPr>
            <a:cxnSpLocks/>
            <a:stCxn id="4" idx="2"/>
          </p:cNvCxnSpPr>
          <p:nvPr/>
        </p:nvCxnSpPr>
        <p:spPr>
          <a:xfrm>
            <a:off x="10379772" y="801265"/>
            <a:ext cx="0" cy="5383382"/>
          </a:xfrm>
          <a:prstGeom prst="line">
            <a:avLst/>
          </a:prstGeom>
          <a:ln w="44450">
            <a:prstDash val="dashDot"/>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4C40A4D-222E-952E-337D-4C511419EA4A}"/>
              </a:ext>
            </a:extLst>
          </p:cNvPr>
          <p:cNvSpPr txBox="1"/>
          <p:nvPr/>
        </p:nvSpPr>
        <p:spPr>
          <a:xfrm>
            <a:off x="9749540" y="431933"/>
            <a:ext cx="1260464" cy="369332"/>
          </a:xfrm>
          <a:prstGeom prst="rect">
            <a:avLst/>
          </a:prstGeom>
          <a:noFill/>
        </p:spPr>
        <p:txBody>
          <a:bodyPr wrap="square" rtlCol="0">
            <a:spAutoFit/>
          </a:bodyPr>
          <a:lstStyle/>
          <a:p>
            <a:pPr algn="ctr"/>
            <a:r>
              <a:rPr lang="en-US" b="1">
                <a:latin typeface="Avenir Next" panose="020B0503020202020204" pitchFamily="34" charset="0"/>
              </a:rPr>
              <a:t>REST APIs</a:t>
            </a:r>
            <a:r>
              <a:rPr lang="en-US"/>
              <a:t> </a:t>
            </a:r>
          </a:p>
        </p:txBody>
      </p:sp>
      <p:grpSp>
        <p:nvGrpSpPr>
          <p:cNvPr id="5" name="Group 4">
            <a:extLst>
              <a:ext uri="{FF2B5EF4-FFF2-40B4-BE49-F238E27FC236}">
                <a16:creationId xmlns:a16="http://schemas.microsoft.com/office/drawing/2014/main" id="{252039CE-3B5C-12AA-FC21-B76BBC53FC0E}"/>
              </a:ext>
            </a:extLst>
          </p:cNvPr>
          <p:cNvGrpSpPr/>
          <p:nvPr/>
        </p:nvGrpSpPr>
        <p:grpSpPr>
          <a:xfrm>
            <a:off x="1758419" y="1590514"/>
            <a:ext cx="1507842" cy="1709851"/>
            <a:chOff x="1659748" y="1109093"/>
            <a:chExt cx="1507842" cy="1709851"/>
          </a:xfrm>
        </p:grpSpPr>
        <p:pic>
          <p:nvPicPr>
            <p:cNvPr id="6" name="Picture 5">
              <a:extLst>
                <a:ext uri="{FF2B5EF4-FFF2-40B4-BE49-F238E27FC236}">
                  <a16:creationId xmlns:a16="http://schemas.microsoft.com/office/drawing/2014/main" id="{388C0443-B2A6-19F8-7118-CD8CEABB27E4}"/>
                </a:ext>
              </a:extLst>
            </p:cNvPr>
            <p:cNvPicPr>
              <a:picLocks noChangeAspect="1"/>
            </p:cNvPicPr>
            <p:nvPr/>
          </p:nvPicPr>
          <p:blipFill>
            <a:blip r:embed="rId2"/>
            <a:stretch>
              <a:fillRect/>
            </a:stretch>
          </p:blipFill>
          <p:spPr>
            <a:xfrm>
              <a:off x="1659748" y="1109093"/>
              <a:ext cx="820520" cy="820520"/>
            </a:xfrm>
            <a:prstGeom prst="rect">
              <a:avLst/>
            </a:prstGeom>
          </p:spPr>
        </p:pic>
        <p:pic>
          <p:nvPicPr>
            <p:cNvPr id="7" name="Picture 6">
              <a:extLst>
                <a:ext uri="{FF2B5EF4-FFF2-40B4-BE49-F238E27FC236}">
                  <a16:creationId xmlns:a16="http://schemas.microsoft.com/office/drawing/2014/main" id="{C5B88816-E47A-BE50-99E7-D222BF54EDDA}"/>
                </a:ext>
              </a:extLst>
            </p:cNvPr>
            <p:cNvPicPr>
              <a:picLocks noChangeAspect="1"/>
            </p:cNvPicPr>
            <p:nvPr/>
          </p:nvPicPr>
          <p:blipFill>
            <a:blip r:embed="rId2"/>
            <a:stretch>
              <a:fillRect/>
            </a:stretch>
          </p:blipFill>
          <p:spPr>
            <a:xfrm>
              <a:off x="1880588" y="1393250"/>
              <a:ext cx="820520" cy="820520"/>
            </a:xfrm>
            <a:prstGeom prst="rect">
              <a:avLst/>
            </a:prstGeom>
          </p:spPr>
        </p:pic>
        <p:pic>
          <p:nvPicPr>
            <p:cNvPr id="8" name="Picture 7">
              <a:extLst>
                <a:ext uri="{FF2B5EF4-FFF2-40B4-BE49-F238E27FC236}">
                  <a16:creationId xmlns:a16="http://schemas.microsoft.com/office/drawing/2014/main" id="{AFE4275F-177A-CC7D-D653-2895258ED51F}"/>
                </a:ext>
              </a:extLst>
            </p:cNvPr>
            <p:cNvPicPr>
              <a:picLocks noChangeAspect="1"/>
            </p:cNvPicPr>
            <p:nvPr/>
          </p:nvPicPr>
          <p:blipFill>
            <a:blip r:embed="rId2"/>
            <a:stretch>
              <a:fillRect/>
            </a:stretch>
          </p:blipFill>
          <p:spPr>
            <a:xfrm>
              <a:off x="2126230" y="1643590"/>
              <a:ext cx="820520" cy="820520"/>
            </a:xfrm>
            <a:prstGeom prst="rect">
              <a:avLst/>
            </a:prstGeom>
          </p:spPr>
        </p:pic>
        <p:pic>
          <p:nvPicPr>
            <p:cNvPr id="10" name="Picture 9">
              <a:extLst>
                <a:ext uri="{FF2B5EF4-FFF2-40B4-BE49-F238E27FC236}">
                  <a16:creationId xmlns:a16="http://schemas.microsoft.com/office/drawing/2014/main" id="{7272D9FD-7929-E84F-5443-295534E8940C}"/>
                </a:ext>
              </a:extLst>
            </p:cNvPr>
            <p:cNvPicPr>
              <a:picLocks noChangeAspect="1"/>
            </p:cNvPicPr>
            <p:nvPr/>
          </p:nvPicPr>
          <p:blipFill>
            <a:blip r:embed="rId2"/>
            <a:stretch>
              <a:fillRect/>
            </a:stretch>
          </p:blipFill>
          <p:spPr>
            <a:xfrm>
              <a:off x="2347070" y="1998424"/>
              <a:ext cx="820520" cy="820520"/>
            </a:xfrm>
            <a:prstGeom prst="rect">
              <a:avLst/>
            </a:prstGeom>
          </p:spPr>
        </p:pic>
      </p:grpSp>
      <p:sp>
        <p:nvSpPr>
          <p:cNvPr id="11" name="Title 2">
            <a:extLst>
              <a:ext uri="{FF2B5EF4-FFF2-40B4-BE49-F238E27FC236}">
                <a16:creationId xmlns:a16="http://schemas.microsoft.com/office/drawing/2014/main" id="{DCEF972A-FB1F-1A3C-2448-F6CC5FBE028D}"/>
              </a:ext>
            </a:extLst>
          </p:cNvPr>
          <p:cNvSpPr txBox="1">
            <a:spLocks/>
          </p:cNvSpPr>
          <p:nvPr/>
        </p:nvSpPr>
        <p:spPr>
          <a:xfrm>
            <a:off x="1869310" y="1209075"/>
            <a:ext cx="1325944" cy="347353"/>
          </a:xfrm>
          <a:prstGeom prst="rect">
            <a:avLst/>
          </a:prstGeom>
        </p:spPr>
        <p:txBody>
          <a:bodyPr vert="horz" lIns="4572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3000" kern="1200">
                <a:solidFill>
                  <a:schemeClr val="tx1"/>
                </a:solidFill>
                <a:latin typeface="Arial" panose="020B0604020202020204" pitchFamily="34" charset="0"/>
                <a:ea typeface="+mj-ea"/>
                <a:cs typeface="+mj-cs"/>
              </a:defRPr>
            </a:lvl1pPr>
          </a:lstStyle>
          <a:p>
            <a:r>
              <a:rPr lang="en-US" sz="1800" dirty="0">
                <a:latin typeface="Avenir Next" panose="020B0503020202020204" pitchFamily="34" charset="0"/>
              </a:rPr>
              <a:t>ADE GUI</a:t>
            </a:r>
          </a:p>
        </p:txBody>
      </p:sp>
      <p:sp>
        <p:nvSpPr>
          <p:cNvPr id="12" name="TextBox 11">
            <a:extLst>
              <a:ext uri="{FF2B5EF4-FFF2-40B4-BE49-F238E27FC236}">
                <a16:creationId xmlns:a16="http://schemas.microsoft.com/office/drawing/2014/main" id="{22B52BBD-0303-544D-A9C2-DD5C35F639F1}"/>
              </a:ext>
            </a:extLst>
          </p:cNvPr>
          <p:cNvSpPr txBox="1"/>
          <p:nvPr/>
        </p:nvSpPr>
        <p:spPr>
          <a:xfrm>
            <a:off x="9353163" y="4255451"/>
            <a:ext cx="878470" cy="369332"/>
          </a:xfrm>
          <a:prstGeom prst="rect">
            <a:avLst/>
          </a:prstGeom>
          <a:noFill/>
        </p:spPr>
        <p:txBody>
          <a:bodyPr wrap="square" rtlCol="0">
            <a:spAutoFit/>
          </a:bodyPr>
          <a:lstStyle/>
          <a:p>
            <a:pPr algn="ctr"/>
            <a:r>
              <a:rPr lang="en-US" sz="900"/>
              <a:t>Cadence</a:t>
            </a:r>
            <a:br>
              <a:rPr lang="en-US" sz="900"/>
            </a:br>
            <a:r>
              <a:rPr lang="en-US" sz="900"/>
              <a:t>Vector DBs</a:t>
            </a:r>
          </a:p>
        </p:txBody>
      </p:sp>
      <p:sp>
        <p:nvSpPr>
          <p:cNvPr id="13" name="TextBox 12">
            <a:extLst>
              <a:ext uri="{FF2B5EF4-FFF2-40B4-BE49-F238E27FC236}">
                <a16:creationId xmlns:a16="http://schemas.microsoft.com/office/drawing/2014/main" id="{427FF528-C7C3-6DD9-E111-BD04B83CE470}"/>
              </a:ext>
            </a:extLst>
          </p:cNvPr>
          <p:cNvSpPr txBox="1"/>
          <p:nvPr/>
        </p:nvSpPr>
        <p:spPr>
          <a:xfrm>
            <a:off x="8400140" y="4255451"/>
            <a:ext cx="878470" cy="369332"/>
          </a:xfrm>
          <a:prstGeom prst="rect">
            <a:avLst/>
          </a:prstGeom>
          <a:noFill/>
        </p:spPr>
        <p:txBody>
          <a:bodyPr wrap="square" rtlCol="0">
            <a:spAutoFit/>
          </a:bodyPr>
          <a:lstStyle/>
          <a:p>
            <a:pPr algn="ctr"/>
            <a:r>
              <a:rPr lang="en-US" sz="900"/>
              <a:t>Customer </a:t>
            </a:r>
            <a:br>
              <a:rPr lang="en-US" sz="900"/>
            </a:br>
            <a:r>
              <a:rPr lang="en-US" sz="900"/>
              <a:t>Vector DBs</a:t>
            </a:r>
          </a:p>
        </p:txBody>
      </p:sp>
      <p:grpSp>
        <p:nvGrpSpPr>
          <p:cNvPr id="75" name="Group 74">
            <a:extLst>
              <a:ext uri="{FF2B5EF4-FFF2-40B4-BE49-F238E27FC236}">
                <a16:creationId xmlns:a16="http://schemas.microsoft.com/office/drawing/2014/main" id="{10D50C90-966A-7116-CD44-4EE97733C3F2}"/>
              </a:ext>
            </a:extLst>
          </p:cNvPr>
          <p:cNvGrpSpPr/>
          <p:nvPr/>
        </p:nvGrpSpPr>
        <p:grpSpPr>
          <a:xfrm>
            <a:off x="8615986" y="3819913"/>
            <a:ext cx="446779" cy="385419"/>
            <a:chOff x="8715024" y="3819913"/>
            <a:chExt cx="446779" cy="385419"/>
          </a:xfrm>
        </p:grpSpPr>
        <p:sp>
          <p:nvSpPr>
            <p:cNvPr id="15" name="Flowchart: Magnetic Disk 19">
              <a:extLst>
                <a:ext uri="{FF2B5EF4-FFF2-40B4-BE49-F238E27FC236}">
                  <a16:creationId xmlns:a16="http://schemas.microsoft.com/office/drawing/2014/main" id="{FF45779C-36E7-990F-0E6A-8E7B71C96EAF}"/>
                </a:ext>
              </a:extLst>
            </p:cNvPr>
            <p:cNvSpPr>
              <a:spLocks noChangeAspect="1"/>
            </p:cNvSpPr>
            <p:nvPr/>
          </p:nvSpPr>
          <p:spPr>
            <a:xfrm>
              <a:off x="8766035" y="3819913"/>
              <a:ext cx="395768" cy="324343"/>
            </a:xfrm>
            <a:prstGeom prst="flowChartMagneticDisk">
              <a:avLst/>
            </a:prstGeom>
            <a:solidFill>
              <a:srgbClr val="0066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r DB</a:t>
              </a:r>
            </a:p>
          </p:txBody>
        </p:sp>
        <p:sp>
          <p:nvSpPr>
            <p:cNvPr id="16" name="Flowchart: Magnetic Disk 1">
              <a:extLst>
                <a:ext uri="{FF2B5EF4-FFF2-40B4-BE49-F238E27FC236}">
                  <a16:creationId xmlns:a16="http://schemas.microsoft.com/office/drawing/2014/main" id="{441C543A-47C5-E6A9-6F1F-FE44428E218C}"/>
                </a:ext>
              </a:extLst>
            </p:cNvPr>
            <p:cNvSpPr>
              <a:spLocks noChangeAspect="1"/>
            </p:cNvSpPr>
            <p:nvPr/>
          </p:nvSpPr>
          <p:spPr>
            <a:xfrm>
              <a:off x="8715024" y="3880989"/>
              <a:ext cx="395768" cy="324343"/>
            </a:xfrm>
            <a:prstGeom prst="flowChartMagneticDisk">
              <a:avLst/>
            </a:prstGeom>
            <a:solidFill>
              <a:srgbClr val="0066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76" name="Group 75">
            <a:extLst>
              <a:ext uri="{FF2B5EF4-FFF2-40B4-BE49-F238E27FC236}">
                <a16:creationId xmlns:a16="http://schemas.microsoft.com/office/drawing/2014/main" id="{1E3FF710-9142-6586-EDC3-B7B78307976B}"/>
              </a:ext>
            </a:extLst>
          </p:cNvPr>
          <p:cNvGrpSpPr/>
          <p:nvPr/>
        </p:nvGrpSpPr>
        <p:grpSpPr>
          <a:xfrm>
            <a:off x="9569010" y="3826307"/>
            <a:ext cx="446776" cy="379025"/>
            <a:chOff x="9545249" y="3826307"/>
            <a:chExt cx="446776" cy="379025"/>
          </a:xfrm>
        </p:grpSpPr>
        <p:sp>
          <p:nvSpPr>
            <p:cNvPr id="18" name="Flowchart: Magnetic Disk 19">
              <a:extLst>
                <a:ext uri="{FF2B5EF4-FFF2-40B4-BE49-F238E27FC236}">
                  <a16:creationId xmlns:a16="http://schemas.microsoft.com/office/drawing/2014/main" id="{BA2AA1E1-55AF-DD65-D8B4-4B70AAE0705D}"/>
                </a:ext>
              </a:extLst>
            </p:cNvPr>
            <p:cNvSpPr>
              <a:spLocks noChangeAspect="1"/>
            </p:cNvSpPr>
            <p:nvPr/>
          </p:nvSpPr>
          <p:spPr>
            <a:xfrm>
              <a:off x="9596257" y="3826307"/>
              <a:ext cx="395768" cy="324343"/>
            </a:xfrm>
            <a:prstGeom prst="flowChartMagneticDisk">
              <a:avLst/>
            </a:prstGeom>
            <a:solidFill>
              <a:schemeClr val="accent6"/>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r DB</a:t>
              </a:r>
            </a:p>
          </p:txBody>
        </p:sp>
        <p:sp>
          <p:nvSpPr>
            <p:cNvPr id="19" name="Flowchart: Magnetic Disk 1">
              <a:extLst>
                <a:ext uri="{FF2B5EF4-FFF2-40B4-BE49-F238E27FC236}">
                  <a16:creationId xmlns:a16="http://schemas.microsoft.com/office/drawing/2014/main" id="{76572FA3-EB51-1AD8-4AFB-C4553864F19C}"/>
                </a:ext>
              </a:extLst>
            </p:cNvPr>
            <p:cNvSpPr>
              <a:spLocks noChangeAspect="1"/>
            </p:cNvSpPr>
            <p:nvPr/>
          </p:nvSpPr>
          <p:spPr>
            <a:xfrm>
              <a:off x="9545249" y="3880989"/>
              <a:ext cx="395768" cy="324343"/>
            </a:xfrm>
            <a:prstGeom prst="flowChartMagneticDisk">
              <a:avLst/>
            </a:prstGeom>
            <a:solidFill>
              <a:schemeClr val="accent6"/>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0" name="Rounded Rectangle 103">
            <a:extLst>
              <a:ext uri="{FF2B5EF4-FFF2-40B4-BE49-F238E27FC236}">
                <a16:creationId xmlns:a16="http://schemas.microsoft.com/office/drawing/2014/main" id="{E6CDB597-9AE5-2704-742D-3580B16B4510}"/>
              </a:ext>
            </a:extLst>
          </p:cNvPr>
          <p:cNvSpPr/>
          <p:nvPr/>
        </p:nvSpPr>
        <p:spPr>
          <a:xfrm>
            <a:off x="8960381" y="2954337"/>
            <a:ext cx="763205" cy="427887"/>
          </a:xfrm>
          <a:prstGeom prst="roundRect">
            <a:avLst/>
          </a:prstGeom>
          <a:solidFill>
            <a:schemeClr val="accent3">
              <a:lumMod val="60000"/>
              <a:lumOff val="4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chemeClr val="tx1"/>
                </a:solidFill>
                <a:latin typeface="Avenir Next" panose="020B0503020202020204" pitchFamily="34" charset="0"/>
              </a:rPr>
              <a:t>Retrieval</a:t>
            </a:r>
          </a:p>
        </p:txBody>
      </p:sp>
      <p:cxnSp>
        <p:nvCxnSpPr>
          <p:cNvPr id="21" name="Elbow Connector 123">
            <a:extLst>
              <a:ext uri="{FF2B5EF4-FFF2-40B4-BE49-F238E27FC236}">
                <a16:creationId xmlns:a16="http://schemas.microsoft.com/office/drawing/2014/main" id="{B5D0DDB2-1ECD-84F8-4056-C11C7E6402A1}"/>
              </a:ext>
            </a:extLst>
          </p:cNvPr>
          <p:cNvCxnSpPr>
            <a:cxnSpLocks/>
            <a:stCxn id="20" idx="2"/>
            <a:endCxn id="15" idx="1"/>
          </p:cNvCxnSpPr>
          <p:nvPr/>
        </p:nvCxnSpPr>
        <p:spPr>
          <a:xfrm rot="5400000">
            <a:off x="8884589" y="3362517"/>
            <a:ext cx="437689" cy="477103"/>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6">
            <a:extLst>
              <a:ext uri="{FF2B5EF4-FFF2-40B4-BE49-F238E27FC236}">
                <a16:creationId xmlns:a16="http://schemas.microsoft.com/office/drawing/2014/main" id="{6EF2BB55-7811-1038-0E9B-F831E7C9B7DE}"/>
              </a:ext>
            </a:extLst>
          </p:cNvPr>
          <p:cNvCxnSpPr>
            <a:cxnSpLocks/>
            <a:stCxn id="20" idx="2"/>
            <a:endCxn id="18" idx="1"/>
          </p:cNvCxnSpPr>
          <p:nvPr/>
        </p:nvCxnSpPr>
        <p:spPr>
          <a:xfrm rot="16200000" flipH="1">
            <a:off x="9357902" y="3366306"/>
            <a:ext cx="444083" cy="47591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BB92346C-EA4E-B3F7-0B44-70B29AC28394}"/>
              </a:ext>
            </a:extLst>
          </p:cNvPr>
          <p:cNvGrpSpPr/>
          <p:nvPr/>
        </p:nvGrpSpPr>
        <p:grpSpPr>
          <a:xfrm>
            <a:off x="10657622" y="1074361"/>
            <a:ext cx="1150226" cy="4177478"/>
            <a:chOff x="7734530" y="1745481"/>
            <a:chExt cx="1150226" cy="4177478"/>
          </a:xfrm>
        </p:grpSpPr>
        <p:sp>
          <p:nvSpPr>
            <p:cNvPr id="24" name="Rounded Rectangle 25">
              <a:extLst>
                <a:ext uri="{FF2B5EF4-FFF2-40B4-BE49-F238E27FC236}">
                  <a16:creationId xmlns:a16="http://schemas.microsoft.com/office/drawing/2014/main" id="{BE720257-6B91-5BD7-FD0C-6AA04AB68607}"/>
                </a:ext>
              </a:extLst>
            </p:cNvPr>
            <p:cNvSpPr/>
            <p:nvPr/>
          </p:nvSpPr>
          <p:spPr>
            <a:xfrm>
              <a:off x="7738748" y="1745481"/>
              <a:ext cx="1146008" cy="4177478"/>
            </a:xfrm>
            <a:custGeom>
              <a:avLst/>
              <a:gdLst>
                <a:gd name="connsiteX0" fmla="*/ 0 w 1383738"/>
                <a:gd name="connsiteY0" fmla="*/ 230628 h 4996146"/>
                <a:gd name="connsiteX1" fmla="*/ 230628 w 1383738"/>
                <a:gd name="connsiteY1" fmla="*/ 0 h 4996146"/>
                <a:gd name="connsiteX2" fmla="*/ 1153110 w 1383738"/>
                <a:gd name="connsiteY2" fmla="*/ 0 h 4996146"/>
                <a:gd name="connsiteX3" fmla="*/ 1383738 w 1383738"/>
                <a:gd name="connsiteY3" fmla="*/ 230628 h 4996146"/>
                <a:gd name="connsiteX4" fmla="*/ 1383738 w 1383738"/>
                <a:gd name="connsiteY4" fmla="*/ 4765518 h 4996146"/>
                <a:gd name="connsiteX5" fmla="*/ 1153110 w 1383738"/>
                <a:gd name="connsiteY5" fmla="*/ 4996146 h 4996146"/>
                <a:gd name="connsiteX6" fmla="*/ 230628 w 1383738"/>
                <a:gd name="connsiteY6" fmla="*/ 4996146 h 4996146"/>
                <a:gd name="connsiteX7" fmla="*/ 0 w 1383738"/>
                <a:gd name="connsiteY7" fmla="*/ 4765518 h 4996146"/>
                <a:gd name="connsiteX8" fmla="*/ 0 w 1383738"/>
                <a:gd name="connsiteY8" fmla="*/ 230628 h 4996146"/>
                <a:gd name="connsiteX0" fmla="*/ 2728 w 1386466"/>
                <a:gd name="connsiteY0" fmla="*/ 230628 h 4996146"/>
                <a:gd name="connsiteX1" fmla="*/ 233356 w 1386466"/>
                <a:gd name="connsiteY1" fmla="*/ 0 h 4996146"/>
                <a:gd name="connsiteX2" fmla="*/ 1155838 w 1386466"/>
                <a:gd name="connsiteY2" fmla="*/ 0 h 4996146"/>
                <a:gd name="connsiteX3" fmla="*/ 1386466 w 1386466"/>
                <a:gd name="connsiteY3" fmla="*/ 230628 h 4996146"/>
                <a:gd name="connsiteX4" fmla="*/ 1386466 w 1386466"/>
                <a:gd name="connsiteY4" fmla="*/ 4765518 h 4996146"/>
                <a:gd name="connsiteX5" fmla="*/ 1155838 w 1386466"/>
                <a:gd name="connsiteY5" fmla="*/ 4996146 h 4996146"/>
                <a:gd name="connsiteX6" fmla="*/ 233356 w 1386466"/>
                <a:gd name="connsiteY6" fmla="*/ 4996146 h 4996146"/>
                <a:gd name="connsiteX7" fmla="*/ 2728 w 1386466"/>
                <a:gd name="connsiteY7" fmla="*/ 4765518 h 4996146"/>
                <a:gd name="connsiteX8" fmla="*/ 0 w 1386466"/>
                <a:gd name="connsiteY8" fmla="*/ 1157793 h 4996146"/>
                <a:gd name="connsiteX9" fmla="*/ 2728 w 1386466"/>
                <a:gd name="connsiteY9" fmla="*/ 230628 h 4996146"/>
                <a:gd name="connsiteX0" fmla="*/ 61 w 1383799"/>
                <a:gd name="connsiteY0" fmla="*/ 230628 h 4996146"/>
                <a:gd name="connsiteX1" fmla="*/ 230689 w 1383799"/>
                <a:gd name="connsiteY1" fmla="*/ 0 h 4996146"/>
                <a:gd name="connsiteX2" fmla="*/ 1153171 w 1383799"/>
                <a:gd name="connsiteY2" fmla="*/ 0 h 4996146"/>
                <a:gd name="connsiteX3" fmla="*/ 1383799 w 1383799"/>
                <a:gd name="connsiteY3" fmla="*/ 230628 h 4996146"/>
                <a:gd name="connsiteX4" fmla="*/ 1383799 w 1383799"/>
                <a:gd name="connsiteY4" fmla="*/ 4765518 h 4996146"/>
                <a:gd name="connsiteX5" fmla="*/ 1153171 w 1383799"/>
                <a:gd name="connsiteY5" fmla="*/ 4996146 h 4996146"/>
                <a:gd name="connsiteX6" fmla="*/ 230689 w 1383799"/>
                <a:gd name="connsiteY6" fmla="*/ 4996146 h 4996146"/>
                <a:gd name="connsiteX7" fmla="*/ 61 w 1383799"/>
                <a:gd name="connsiteY7" fmla="*/ 4765518 h 4996146"/>
                <a:gd name="connsiteX8" fmla="*/ 7966 w 1383799"/>
                <a:gd name="connsiteY8" fmla="*/ 1253486 h 4996146"/>
                <a:gd name="connsiteX9" fmla="*/ 61 w 1383799"/>
                <a:gd name="connsiteY9" fmla="*/ 230628 h 4996146"/>
                <a:gd name="connsiteX0" fmla="*/ 61 w 1383799"/>
                <a:gd name="connsiteY0" fmla="*/ 230628 h 4996146"/>
                <a:gd name="connsiteX1" fmla="*/ 230689 w 1383799"/>
                <a:gd name="connsiteY1" fmla="*/ 0 h 4996146"/>
                <a:gd name="connsiteX2" fmla="*/ 1153171 w 1383799"/>
                <a:gd name="connsiteY2" fmla="*/ 0 h 4996146"/>
                <a:gd name="connsiteX3" fmla="*/ 1383799 w 1383799"/>
                <a:gd name="connsiteY3" fmla="*/ 230628 h 4996146"/>
                <a:gd name="connsiteX4" fmla="*/ 1383799 w 1383799"/>
                <a:gd name="connsiteY4" fmla="*/ 4765518 h 4996146"/>
                <a:gd name="connsiteX5" fmla="*/ 1153171 w 1383799"/>
                <a:gd name="connsiteY5" fmla="*/ 4996146 h 4996146"/>
                <a:gd name="connsiteX6" fmla="*/ 230689 w 1383799"/>
                <a:gd name="connsiteY6" fmla="*/ 4996146 h 4996146"/>
                <a:gd name="connsiteX7" fmla="*/ 61 w 1383799"/>
                <a:gd name="connsiteY7" fmla="*/ 4765518 h 4996146"/>
                <a:gd name="connsiteX8" fmla="*/ 7966 w 1383799"/>
                <a:gd name="connsiteY8" fmla="*/ 1210956 h 4996146"/>
                <a:gd name="connsiteX9" fmla="*/ 61 w 1383799"/>
                <a:gd name="connsiteY9" fmla="*/ 230628 h 4996146"/>
                <a:gd name="connsiteX0" fmla="*/ 2728 w 1386466"/>
                <a:gd name="connsiteY0" fmla="*/ 230628 h 4996146"/>
                <a:gd name="connsiteX1" fmla="*/ 233356 w 1386466"/>
                <a:gd name="connsiteY1" fmla="*/ 0 h 4996146"/>
                <a:gd name="connsiteX2" fmla="*/ 1155838 w 1386466"/>
                <a:gd name="connsiteY2" fmla="*/ 0 h 4996146"/>
                <a:gd name="connsiteX3" fmla="*/ 1386466 w 1386466"/>
                <a:gd name="connsiteY3" fmla="*/ 230628 h 4996146"/>
                <a:gd name="connsiteX4" fmla="*/ 1386466 w 1386466"/>
                <a:gd name="connsiteY4" fmla="*/ 4765518 h 4996146"/>
                <a:gd name="connsiteX5" fmla="*/ 1155838 w 1386466"/>
                <a:gd name="connsiteY5" fmla="*/ 4996146 h 4996146"/>
                <a:gd name="connsiteX6" fmla="*/ 233356 w 1386466"/>
                <a:gd name="connsiteY6" fmla="*/ 4996146 h 4996146"/>
                <a:gd name="connsiteX7" fmla="*/ 2728 w 1386466"/>
                <a:gd name="connsiteY7" fmla="*/ 4765518 h 4996146"/>
                <a:gd name="connsiteX8" fmla="*/ 0 w 1386466"/>
                <a:gd name="connsiteY8" fmla="*/ 1210956 h 4996146"/>
                <a:gd name="connsiteX9" fmla="*/ 2728 w 1386466"/>
                <a:gd name="connsiteY9" fmla="*/ 230628 h 4996146"/>
                <a:gd name="connsiteX0" fmla="*/ 17914 w 1401652"/>
                <a:gd name="connsiteY0" fmla="*/ 230628 h 4996146"/>
                <a:gd name="connsiteX1" fmla="*/ 248542 w 1401652"/>
                <a:gd name="connsiteY1" fmla="*/ 0 h 4996146"/>
                <a:gd name="connsiteX2" fmla="*/ 1171024 w 1401652"/>
                <a:gd name="connsiteY2" fmla="*/ 0 h 4996146"/>
                <a:gd name="connsiteX3" fmla="*/ 1401652 w 1401652"/>
                <a:gd name="connsiteY3" fmla="*/ 230628 h 4996146"/>
                <a:gd name="connsiteX4" fmla="*/ 1401652 w 1401652"/>
                <a:gd name="connsiteY4" fmla="*/ 4765518 h 4996146"/>
                <a:gd name="connsiteX5" fmla="*/ 1171024 w 1401652"/>
                <a:gd name="connsiteY5" fmla="*/ 4996146 h 4996146"/>
                <a:gd name="connsiteX6" fmla="*/ 248542 w 1401652"/>
                <a:gd name="connsiteY6" fmla="*/ 4996146 h 4996146"/>
                <a:gd name="connsiteX7" fmla="*/ 17914 w 1401652"/>
                <a:gd name="connsiteY7" fmla="*/ 4765518 h 4996146"/>
                <a:gd name="connsiteX8" fmla="*/ 15186 w 1401652"/>
                <a:gd name="connsiteY8" fmla="*/ 1763849 h 4996146"/>
                <a:gd name="connsiteX9" fmla="*/ 15186 w 1401652"/>
                <a:gd name="connsiteY9" fmla="*/ 1210956 h 4996146"/>
                <a:gd name="connsiteX10" fmla="*/ 17914 w 1401652"/>
                <a:gd name="connsiteY10" fmla="*/ 230628 h 4996146"/>
                <a:gd name="connsiteX0" fmla="*/ 27800 w 1411538"/>
                <a:gd name="connsiteY0" fmla="*/ 230628 h 4996146"/>
                <a:gd name="connsiteX1" fmla="*/ 258428 w 1411538"/>
                <a:gd name="connsiteY1" fmla="*/ 0 h 4996146"/>
                <a:gd name="connsiteX2" fmla="*/ 1180910 w 1411538"/>
                <a:gd name="connsiteY2" fmla="*/ 0 h 4996146"/>
                <a:gd name="connsiteX3" fmla="*/ 1411538 w 1411538"/>
                <a:gd name="connsiteY3" fmla="*/ 230628 h 4996146"/>
                <a:gd name="connsiteX4" fmla="*/ 1411538 w 1411538"/>
                <a:gd name="connsiteY4" fmla="*/ 4765518 h 4996146"/>
                <a:gd name="connsiteX5" fmla="*/ 1180910 w 1411538"/>
                <a:gd name="connsiteY5" fmla="*/ 4996146 h 4996146"/>
                <a:gd name="connsiteX6" fmla="*/ 258428 w 1411538"/>
                <a:gd name="connsiteY6" fmla="*/ 4996146 h 4996146"/>
                <a:gd name="connsiteX7" fmla="*/ 27800 w 1411538"/>
                <a:gd name="connsiteY7" fmla="*/ 4765518 h 4996146"/>
                <a:gd name="connsiteX8" fmla="*/ 3806 w 1411538"/>
                <a:gd name="connsiteY8" fmla="*/ 3571384 h 4996146"/>
                <a:gd name="connsiteX9" fmla="*/ 25072 w 1411538"/>
                <a:gd name="connsiteY9" fmla="*/ 1763849 h 4996146"/>
                <a:gd name="connsiteX10" fmla="*/ 25072 w 1411538"/>
                <a:gd name="connsiteY10" fmla="*/ 1210956 h 4996146"/>
                <a:gd name="connsiteX11" fmla="*/ 27800 w 1411538"/>
                <a:gd name="connsiteY11" fmla="*/ 230628 h 4996146"/>
                <a:gd name="connsiteX0" fmla="*/ 27800 w 1411538"/>
                <a:gd name="connsiteY0" fmla="*/ 230628 h 4996146"/>
                <a:gd name="connsiteX1" fmla="*/ 258428 w 1411538"/>
                <a:gd name="connsiteY1" fmla="*/ 0 h 4996146"/>
                <a:gd name="connsiteX2" fmla="*/ 1180910 w 1411538"/>
                <a:gd name="connsiteY2" fmla="*/ 0 h 4996146"/>
                <a:gd name="connsiteX3" fmla="*/ 1411538 w 1411538"/>
                <a:gd name="connsiteY3" fmla="*/ 230628 h 4996146"/>
                <a:gd name="connsiteX4" fmla="*/ 1411538 w 1411538"/>
                <a:gd name="connsiteY4" fmla="*/ 4765518 h 4996146"/>
                <a:gd name="connsiteX5" fmla="*/ 1180910 w 1411538"/>
                <a:gd name="connsiteY5" fmla="*/ 4996146 h 4996146"/>
                <a:gd name="connsiteX6" fmla="*/ 258428 w 1411538"/>
                <a:gd name="connsiteY6" fmla="*/ 4996146 h 4996146"/>
                <a:gd name="connsiteX7" fmla="*/ 27800 w 1411538"/>
                <a:gd name="connsiteY7" fmla="*/ 4765518 h 4996146"/>
                <a:gd name="connsiteX8" fmla="*/ 3806 w 1411538"/>
                <a:gd name="connsiteY8" fmla="*/ 3531627 h 4996146"/>
                <a:gd name="connsiteX9" fmla="*/ 25072 w 1411538"/>
                <a:gd name="connsiteY9" fmla="*/ 1763849 h 4996146"/>
                <a:gd name="connsiteX10" fmla="*/ 25072 w 1411538"/>
                <a:gd name="connsiteY10" fmla="*/ 1210956 h 4996146"/>
                <a:gd name="connsiteX11" fmla="*/ 27800 w 1411538"/>
                <a:gd name="connsiteY11" fmla="*/ 230628 h 4996146"/>
                <a:gd name="connsiteX0" fmla="*/ 27800 w 1411538"/>
                <a:gd name="connsiteY0" fmla="*/ 230628 h 5007698"/>
                <a:gd name="connsiteX1" fmla="*/ 258428 w 1411538"/>
                <a:gd name="connsiteY1" fmla="*/ 0 h 5007698"/>
                <a:gd name="connsiteX2" fmla="*/ 1180910 w 1411538"/>
                <a:gd name="connsiteY2" fmla="*/ 0 h 5007698"/>
                <a:gd name="connsiteX3" fmla="*/ 1411538 w 1411538"/>
                <a:gd name="connsiteY3" fmla="*/ 230628 h 5007698"/>
                <a:gd name="connsiteX4" fmla="*/ 1411538 w 1411538"/>
                <a:gd name="connsiteY4" fmla="*/ 4765518 h 5007698"/>
                <a:gd name="connsiteX5" fmla="*/ 1180910 w 1411538"/>
                <a:gd name="connsiteY5" fmla="*/ 4996146 h 5007698"/>
                <a:gd name="connsiteX6" fmla="*/ 701252 w 1411538"/>
                <a:gd name="connsiteY6" fmla="*/ 5007698 h 5007698"/>
                <a:gd name="connsiteX7" fmla="*/ 258428 w 1411538"/>
                <a:gd name="connsiteY7" fmla="*/ 4996146 h 5007698"/>
                <a:gd name="connsiteX8" fmla="*/ 27800 w 1411538"/>
                <a:gd name="connsiteY8" fmla="*/ 4765518 h 5007698"/>
                <a:gd name="connsiteX9" fmla="*/ 3806 w 1411538"/>
                <a:gd name="connsiteY9" fmla="*/ 3531627 h 5007698"/>
                <a:gd name="connsiteX10" fmla="*/ 25072 w 1411538"/>
                <a:gd name="connsiteY10" fmla="*/ 1763849 h 5007698"/>
                <a:gd name="connsiteX11" fmla="*/ 25072 w 1411538"/>
                <a:gd name="connsiteY11" fmla="*/ 1210956 h 5007698"/>
                <a:gd name="connsiteX12" fmla="*/ 27800 w 1411538"/>
                <a:gd name="connsiteY12" fmla="*/ 230628 h 5007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1538" h="5007698">
                  <a:moveTo>
                    <a:pt x="27800" y="230628"/>
                  </a:moveTo>
                  <a:cubicBezTo>
                    <a:pt x="27800" y="103256"/>
                    <a:pt x="131056" y="0"/>
                    <a:pt x="258428" y="0"/>
                  </a:cubicBezTo>
                  <a:lnTo>
                    <a:pt x="1180910" y="0"/>
                  </a:lnTo>
                  <a:cubicBezTo>
                    <a:pt x="1308282" y="0"/>
                    <a:pt x="1411538" y="103256"/>
                    <a:pt x="1411538" y="230628"/>
                  </a:cubicBezTo>
                  <a:lnTo>
                    <a:pt x="1411538" y="4765518"/>
                  </a:lnTo>
                  <a:cubicBezTo>
                    <a:pt x="1411538" y="4892890"/>
                    <a:pt x="1308282" y="4996146"/>
                    <a:pt x="1180910" y="4996146"/>
                  </a:cubicBezTo>
                  <a:lnTo>
                    <a:pt x="701252" y="5007698"/>
                  </a:lnTo>
                  <a:lnTo>
                    <a:pt x="258428" y="4996146"/>
                  </a:lnTo>
                  <a:cubicBezTo>
                    <a:pt x="131056" y="4996146"/>
                    <a:pt x="27800" y="4892890"/>
                    <a:pt x="27800" y="4765518"/>
                  </a:cubicBezTo>
                  <a:cubicBezTo>
                    <a:pt x="-14637" y="4528058"/>
                    <a:pt x="4261" y="4031905"/>
                    <a:pt x="3806" y="3531627"/>
                  </a:cubicBezTo>
                  <a:cubicBezTo>
                    <a:pt x="3351" y="3031349"/>
                    <a:pt x="21528" y="2157254"/>
                    <a:pt x="25072" y="1763849"/>
                  </a:cubicBezTo>
                  <a:cubicBezTo>
                    <a:pt x="28616" y="1370444"/>
                    <a:pt x="24617" y="1466493"/>
                    <a:pt x="25072" y="1210956"/>
                  </a:cubicBezTo>
                  <a:cubicBezTo>
                    <a:pt x="25981" y="901901"/>
                    <a:pt x="26891" y="539683"/>
                    <a:pt x="27800" y="230628"/>
                  </a:cubicBezTo>
                  <a:close/>
                </a:path>
              </a:pathLst>
            </a:custGeom>
            <a:solidFill>
              <a:schemeClr val="accent3">
                <a:lumMod val="60000"/>
                <a:lumOff val="4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8E4AB550-13C1-A8B4-E92C-1CD40CF918F6}"/>
                </a:ext>
              </a:extLst>
            </p:cNvPr>
            <p:cNvSpPr txBox="1"/>
            <p:nvPr/>
          </p:nvSpPr>
          <p:spPr>
            <a:xfrm>
              <a:off x="7906713" y="2974633"/>
              <a:ext cx="885102" cy="369332"/>
            </a:xfrm>
            <a:prstGeom prst="rect">
              <a:avLst/>
            </a:prstGeom>
            <a:noFill/>
          </p:spPr>
          <p:txBody>
            <a:bodyPr wrap="square" rtlCol="0">
              <a:spAutoFit/>
            </a:bodyPr>
            <a:lstStyle/>
            <a:p>
              <a:pPr algn="ctr"/>
              <a:r>
                <a:rPr lang="en-US" sz="900" b="1">
                  <a:latin typeface="Avenir Next" panose="020B0503020202020204" pitchFamily="34" charset="0"/>
                </a:rPr>
                <a:t>Virtuoso LLM</a:t>
              </a:r>
            </a:p>
            <a:p>
              <a:pPr algn="ctr"/>
              <a:r>
                <a:rPr lang="en-US" sz="900" b="1">
                  <a:latin typeface="Avenir Next" panose="020B0503020202020204" pitchFamily="34" charset="0"/>
                </a:rPr>
                <a:t>(Default)</a:t>
              </a:r>
            </a:p>
          </p:txBody>
        </p:sp>
        <p:sp>
          <p:nvSpPr>
            <p:cNvPr id="32" name="TextBox 31">
              <a:extLst>
                <a:ext uri="{FF2B5EF4-FFF2-40B4-BE49-F238E27FC236}">
                  <a16:creationId xmlns:a16="http://schemas.microsoft.com/office/drawing/2014/main" id="{30A058DA-3C38-1F02-F218-91C49402C432}"/>
                </a:ext>
              </a:extLst>
            </p:cNvPr>
            <p:cNvSpPr txBox="1"/>
            <p:nvPr/>
          </p:nvSpPr>
          <p:spPr>
            <a:xfrm>
              <a:off x="7773023" y="5263785"/>
              <a:ext cx="1085892" cy="369332"/>
            </a:xfrm>
            <a:prstGeom prst="rect">
              <a:avLst/>
            </a:prstGeom>
            <a:noFill/>
          </p:spPr>
          <p:txBody>
            <a:bodyPr wrap="square" rtlCol="0">
              <a:spAutoFit/>
            </a:bodyPr>
            <a:lstStyle/>
            <a:p>
              <a:pPr algn="ctr"/>
              <a:r>
                <a:rPr lang="en-US" sz="900" b="1">
                  <a:latin typeface="Avenir Next" panose="020B0503020202020204" pitchFamily="34" charset="0"/>
                </a:rPr>
                <a:t>Customer</a:t>
              </a:r>
            </a:p>
            <a:p>
              <a:pPr algn="ctr"/>
              <a:r>
                <a:rPr lang="en-US" sz="900" b="1">
                  <a:latin typeface="Avenir Next" panose="020B0503020202020204" pitchFamily="34" charset="0"/>
                </a:rPr>
                <a:t>LLM</a:t>
              </a:r>
            </a:p>
          </p:txBody>
        </p:sp>
        <p:sp>
          <p:nvSpPr>
            <p:cNvPr id="30" name="TextBox 29">
              <a:extLst>
                <a:ext uri="{FF2B5EF4-FFF2-40B4-BE49-F238E27FC236}">
                  <a16:creationId xmlns:a16="http://schemas.microsoft.com/office/drawing/2014/main" id="{C3BA64B4-F701-797C-6F90-547206BE0E35}"/>
                </a:ext>
              </a:extLst>
            </p:cNvPr>
            <p:cNvSpPr txBox="1"/>
            <p:nvPr/>
          </p:nvSpPr>
          <p:spPr>
            <a:xfrm>
              <a:off x="7831689" y="4118437"/>
              <a:ext cx="951691" cy="369332"/>
            </a:xfrm>
            <a:prstGeom prst="rect">
              <a:avLst/>
            </a:prstGeom>
            <a:noFill/>
          </p:spPr>
          <p:txBody>
            <a:bodyPr wrap="square" rtlCol="0">
              <a:spAutoFit/>
            </a:bodyPr>
            <a:lstStyle/>
            <a:p>
              <a:pPr algn="ctr"/>
              <a:r>
                <a:rPr lang="en-US" sz="900" b="1">
                  <a:latin typeface="Avenir Next" panose="020B0503020202020204" pitchFamily="34" charset="0"/>
                </a:rPr>
                <a:t>Commercial</a:t>
              </a:r>
            </a:p>
            <a:p>
              <a:pPr algn="ctr"/>
              <a:r>
                <a:rPr lang="en-US" sz="900" b="1">
                  <a:latin typeface="Avenir Next" panose="020B0503020202020204" pitchFamily="34" charset="0"/>
                </a:rPr>
                <a:t>LLM</a:t>
              </a:r>
            </a:p>
          </p:txBody>
        </p:sp>
        <p:sp>
          <p:nvSpPr>
            <p:cNvPr id="28" name="TextBox 27">
              <a:extLst>
                <a:ext uri="{FF2B5EF4-FFF2-40B4-BE49-F238E27FC236}">
                  <a16:creationId xmlns:a16="http://schemas.microsoft.com/office/drawing/2014/main" id="{1CA10D1C-D8A0-E661-A79C-77FD51AF89E0}"/>
                </a:ext>
              </a:extLst>
            </p:cNvPr>
            <p:cNvSpPr txBox="1"/>
            <p:nvPr/>
          </p:nvSpPr>
          <p:spPr>
            <a:xfrm>
              <a:off x="7734530" y="1780752"/>
              <a:ext cx="1146008" cy="523220"/>
            </a:xfrm>
            <a:prstGeom prst="rect">
              <a:avLst/>
            </a:prstGeom>
            <a:noFill/>
          </p:spPr>
          <p:txBody>
            <a:bodyPr wrap="square" rtlCol="0">
              <a:spAutoFit/>
            </a:bodyPr>
            <a:lstStyle/>
            <a:p>
              <a:pPr algn="ctr"/>
              <a:r>
                <a:rPr lang="en-US" sz="1400" b="1">
                  <a:latin typeface="Avenir Next" panose="020B0503020202020204" pitchFamily="34" charset="0"/>
                </a:rPr>
                <a:t>JEDAI LLM</a:t>
              </a:r>
            </a:p>
            <a:p>
              <a:pPr algn="ctr"/>
              <a:r>
                <a:rPr lang="en-US" sz="1400" b="1">
                  <a:latin typeface="Avenir Next" panose="020B0503020202020204" pitchFamily="34" charset="0"/>
                </a:rPr>
                <a:t>Services</a:t>
              </a:r>
            </a:p>
          </p:txBody>
        </p:sp>
      </p:grpSp>
      <p:cxnSp>
        <p:nvCxnSpPr>
          <p:cNvPr id="35" name="Straight Arrow Connector 34">
            <a:extLst>
              <a:ext uri="{FF2B5EF4-FFF2-40B4-BE49-F238E27FC236}">
                <a16:creationId xmlns:a16="http://schemas.microsoft.com/office/drawing/2014/main" id="{5886C14E-A6F0-3B8A-E7B7-CA6ABBC93463}"/>
              </a:ext>
            </a:extLst>
          </p:cNvPr>
          <p:cNvCxnSpPr>
            <a:cxnSpLocks/>
          </p:cNvCxnSpPr>
          <p:nvPr/>
        </p:nvCxnSpPr>
        <p:spPr>
          <a:xfrm>
            <a:off x="1217224" y="1977758"/>
            <a:ext cx="461447" cy="0"/>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2BF5952D-629A-E7B0-3761-9B1CBFC0CD6E}"/>
              </a:ext>
            </a:extLst>
          </p:cNvPr>
          <p:cNvSpPr/>
          <p:nvPr/>
        </p:nvSpPr>
        <p:spPr>
          <a:xfrm>
            <a:off x="2311972" y="3194169"/>
            <a:ext cx="253357" cy="166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696A457-3BB2-8C5C-E795-66B45ADEDFB7}"/>
              </a:ext>
            </a:extLst>
          </p:cNvPr>
          <p:cNvSpPr txBox="1"/>
          <p:nvPr/>
        </p:nvSpPr>
        <p:spPr>
          <a:xfrm>
            <a:off x="1126300" y="3537732"/>
            <a:ext cx="1738634" cy="923330"/>
          </a:xfrm>
          <a:prstGeom prst="rect">
            <a:avLst/>
          </a:prstGeom>
          <a:noFill/>
        </p:spPr>
        <p:txBody>
          <a:bodyPr wrap="square" rtlCol="0">
            <a:spAutoFit/>
          </a:bodyPr>
          <a:lstStyle/>
          <a:p>
            <a:pPr algn="ctr"/>
            <a:r>
              <a:rPr lang="en-US"/>
              <a:t>Designer in the</a:t>
            </a:r>
          </a:p>
          <a:p>
            <a:pPr algn="ctr"/>
            <a:r>
              <a:rPr lang="en-US"/>
              <a:t>loop plan refinement</a:t>
            </a:r>
          </a:p>
        </p:txBody>
      </p:sp>
      <p:pic>
        <p:nvPicPr>
          <p:cNvPr id="38" name="Picture 37" descr="A black and white line art of a person&#10;&#10;Description automatically generated">
            <a:extLst>
              <a:ext uri="{FF2B5EF4-FFF2-40B4-BE49-F238E27FC236}">
                <a16:creationId xmlns:a16="http://schemas.microsoft.com/office/drawing/2014/main" id="{630C8217-BE13-6040-0EE9-9456E95C58CC}"/>
              </a:ext>
            </a:extLst>
          </p:cNvPr>
          <p:cNvPicPr>
            <a:picLocks noChangeAspect="1"/>
          </p:cNvPicPr>
          <p:nvPr/>
        </p:nvPicPr>
        <p:blipFill>
          <a:blip r:embed="rId3" cstate="print">
            <a:clrChange>
              <a:clrFrom>
                <a:srgbClr val="FFFFFF"/>
              </a:clrFrom>
              <a:clrTo>
                <a:srgbClr val="FFFFFF">
                  <a:alpha val="0"/>
                </a:srgbClr>
              </a:clrTo>
            </a:clrChange>
            <a:duotone>
              <a:schemeClr val="bg2">
                <a:shade val="45000"/>
                <a:satMod val="135000"/>
              </a:schemeClr>
              <a:prstClr val="white"/>
            </a:duotone>
            <a:alphaModFix amt="70000"/>
            <a:extLst>
              <a:ext uri="{BEBA8EAE-BF5A-486C-A8C5-ECC9F3942E4B}">
                <a14:imgProps xmlns:a14="http://schemas.microsoft.com/office/drawing/2010/main">
                  <a14:imgLayer r:embed="rId4">
                    <a14:imgEffect>
                      <a14:colorTemperature colorTemp="15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9418" y="1626884"/>
            <a:ext cx="847249" cy="857250"/>
          </a:xfrm>
          <a:prstGeom prst="rect">
            <a:avLst/>
          </a:prstGeom>
        </p:spPr>
      </p:pic>
      <p:sp>
        <p:nvSpPr>
          <p:cNvPr id="39" name="TextBox 38">
            <a:extLst>
              <a:ext uri="{FF2B5EF4-FFF2-40B4-BE49-F238E27FC236}">
                <a16:creationId xmlns:a16="http://schemas.microsoft.com/office/drawing/2014/main" id="{2F73E565-99CC-9E16-2EE3-C54D737AC440}"/>
              </a:ext>
            </a:extLst>
          </p:cNvPr>
          <p:cNvSpPr txBox="1"/>
          <p:nvPr/>
        </p:nvSpPr>
        <p:spPr>
          <a:xfrm>
            <a:off x="289784" y="1208217"/>
            <a:ext cx="1003800" cy="338554"/>
          </a:xfrm>
          <a:prstGeom prst="rect">
            <a:avLst/>
          </a:prstGeom>
          <a:noFill/>
        </p:spPr>
        <p:txBody>
          <a:bodyPr wrap="none" rtlCol="0">
            <a:spAutoFit/>
          </a:bodyPr>
          <a:lstStyle/>
          <a:p>
            <a:pPr algn="ctr"/>
            <a:r>
              <a:rPr lang="en-US" sz="1600"/>
              <a:t>Designer</a:t>
            </a:r>
          </a:p>
        </p:txBody>
      </p:sp>
      <p:sp>
        <p:nvSpPr>
          <p:cNvPr id="40" name="Rounded Rectangle 6">
            <a:extLst>
              <a:ext uri="{FF2B5EF4-FFF2-40B4-BE49-F238E27FC236}">
                <a16:creationId xmlns:a16="http://schemas.microsoft.com/office/drawing/2014/main" id="{793C6B9E-5EE5-8654-03E3-961C38A03B22}"/>
              </a:ext>
            </a:extLst>
          </p:cNvPr>
          <p:cNvSpPr/>
          <p:nvPr/>
        </p:nvSpPr>
        <p:spPr>
          <a:xfrm>
            <a:off x="3598325" y="561074"/>
            <a:ext cx="4611477" cy="5980500"/>
          </a:xfrm>
          <a:prstGeom prst="roundRect">
            <a:avLst/>
          </a:prstGeom>
          <a:solidFill>
            <a:schemeClr val="bg2">
              <a:lumMod val="40000"/>
              <a:lumOff val="6000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34C014A7-C176-0443-2833-FDEC2EED773E}"/>
              </a:ext>
            </a:extLst>
          </p:cNvPr>
          <p:cNvCxnSpPr>
            <a:cxnSpLocks/>
            <a:stCxn id="53" idx="3"/>
            <a:endCxn id="54" idx="1"/>
          </p:cNvCxnSpPr>
          <p:nvPr/>
        </p:nvCxnSpPr>
        <p:spPr>
          <a:xfrm>
            <a:off x="5017602" y="1397958"/>
            <a:ext cx="524873" cy="0"/>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0AF5029-34C1-A141-BB16-DA2BBD298D2B}"/>
              </a:ext>
            </a:extLst>
          </p:cNvPr>
          <p:cNvSpPr txBox="1"/>
          <p:nvPr/>
        </p:nvSpPr>
        <p:spPr>
          <a:xfrm>
            <a:off x="4964435" y="561074"/>
            <a:ext cx="1777847" cy="461665"/>
          </a:xfrm>
          <a:prstGeom prst="rect">
            <a:avLst/>
          </a:prstGeom>
          <a:noFill/>
        </p:spPr>
        <p:txBody>
          <a:bodyPr wrap="square" rtlCol="0">
            <a:spAutoFit/>
          </a:bodyPr>
          <a:lstStyle/>
          <a:p>
            <a:pPr algn="ctr"/>
            <a:r>
              <a:rPr lang="en-US" sz="2400" b="1">
                <a:latin typeface="Avenir Next" panose="020B0503020202020204" pitchFamily="34" charset="0"/>
              </a:rPr>
              <a:t>Controller</a:t>
            </a:r>
          </a:p>
        </p:txBody>
      </p:sp>
      <p:cxnSp>
        <p:nvCxnSpPr>
          <p:cNvPr id="43" name="Straight Connector 42">
            <a:extLst>
              <a:ext uri="{FF2B5EF4-FFF2-40B4-BE49-F238E27FC236}">
                <a16:creationId xmlns:a16="http://schemas.microsoft.com/office/drawing/2014/main" id="{F09FDD6B-94E4-392A-EFF0-1D97D6CFDA72}"/>
              </a:ext>
            </a:extLst>
          </p:cNvPr>
          <p:cNvCxnSpPr>
            <a:cxnSpLocks/>
          </p:cNvCxnSpPr>
          <p:nvPr/>
        </p:nvCxnSpPr>
        <p:spPr>
          <a:xfrm>
            <a:off x="8026876" y="143531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5477B69-DDA2-52B7-FE46-0D435C819840}"/>
              </a:ext>
            </a:extLst>
          </p:cNvPr>
          <p:cNvCxnSpPr>
            <a:cxnSpLocks/>
          </p:cNvCxnSpPr>
          <p:nvPr/>
        </p:nvCxnSpPr>
        <p:spPr>
          <a:xfrm>
            <a:off x="8238717" y="1724282"/>
            <a:ext cx="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2BCB152B-EFB5-25C3-8F7B-F9E2812F1563}"/>
              </a:ext>
            </a:extLst>
          </p:cNvPr>
          <p:cNvGrpSpPr/>
          <p:nvPr/>
        </p:nvGrpSpPr>
        <p:grpSpPr>
          <a:xfrm>
            <a:off x="4554345" y="1953377"/>
            <a:ext cx="3248368" cy="1673253"/>
            <a:chOff x="3820468" y="1726555"/>
            <a:chExt cx="3248368" cy="1673253"/>
          </a:xfrm>
        </p:grpSpPr>
        <p:sp>
          <p:nvSpPr>
            <p:cNvPr id="46" name="Rectangle: Rounded Corners 45">
              <a:extLst>
                <a:ext uri="{FF2B5EF4-FFF2-40B4-BE49-F238E27FC236}">
                  <a16:creationId xmlns:a16="http://schemas.microsoft.com/office/drawing/2014/main" id="{345672A2-69F0-2A9B-F9A1-03F7FA2816C6}"/>
                </a:ext>
              </a:extLst>
            </p:cNvPr>
            <p:cNvSpPr/>
            <p:nvPr/>
          </p:nvSpPr>
          <p:spPr>
            <a:xfrm>
              <a:off x="3820468" y="1726555"/>
              <a:ext cx="3248368" cy="1673253"/>
            </a:xfrm>
            <a:prstGeom prst="roundRect">
              <a:avLst/>
            </a:prstGeom>
            <a:solidFill>
              <a:srgbClr val="319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DD70B4A7-9596-31D4-8AFE-0B76AAB30D54}"/>
                </a:ext>
              </a:extLst>
            </p:cNvPr>
            <p:cNvGrpSpPr/>
            <p:nvPr/>
          </p:nvGrpSpPr>
          <p:grpSpPr>
            <a:xfrm>
              <a:off x="4021927" y="2171401"/>
              <a:ext cx="2848766" cy="992221"/>
              <a:chOff x="4021927" y="2171401"/>
              <a:chExt cx="2848766" cy="992221"/>
            </a:xfrm>
          </p:grpSpPr>
          <p:sp>
            <p:nvSpPr>
              <p:cNvPr id="49" name="Rounded Rectangle 113">
                <a:extLst>
                  <a:ext uri="{FF2B5EF4-FFF2-40B4-BE49-F238E27FC236}">
                    <a16:creationId xmlns:a16="http://schemas.microsoft.com/office/drawing/2014/main" id="{D33D1A6D-8C2C-7F21-0944-8AE2199B4526}"/>
                  </a:ext>
                </a:extLst>
              </p:cNvPr>
              <p:cNvSpPr/>
              <p:nvPr/>
            </p:nvSpPr>
            <p:spPr>
              <a:xfrm>
                <a:off x="4021927" y="2749221"/>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Testbench</a:t>
                </a:r>
              </a:p>
              <a:p>
                <a:pPr algn="ctr"/>
                <a:r>
                  <a:rPr lang="en-US" sz="1100" b="1">
                    <a:solidFill>
                      <a:schemeClr val="tx1"/>
                    </a:solidFill>
                    <a:latin typeface="Avenir Next" panose="020B0503020202020204" pitchFamily="34" charset="0"/>
                  </a:rPr>
                  <a:t>Agent</a:t>
                </a:r>
              </a:p>
            </p:txBody>
          </p:sp>
          <p:sp>
            <p:nvSpPr>
              <p:cNvPr id="50" name="Rounded Rectangle 57">
                <a:extLst>
                  <a:ext uri="{FF2B5EF4-FFF2-40B4-BE49-F238E27FC236}">
                    <a16:creationId xmlns:a16="http://schemas.microsoft.com/office/drawing/2014/main" id="{AC3CB20C-C4E7-7074-A5C4-C8EC2D90249D}"/>
                  </a:ext>
                </a:extLst>
              </p:cNvPr>
              <p:cNvSpPr/>
              <p:nvPr/>
            </p:nvSpPr>
            <p:spPr>
              <a:xfrm>
                <a:off x="5593460" y="2171401"/>
                <a:ext cx="1274708" cy="412571"/>
              </a:xfrm>
              <a:custGeom>
                <a:avLst/>
                <a:gdLst>
                  <a:gd name="connsiteX0" fmla="*/ 0 w 1577926"/>
                  <a:gd name="connsiteY0" fmla="*/ 68763 h 412571"/>
                  <a:gd name="connsiteX1" fmla="*/ 68763 w 1577926"/>
                  <a:gd name="connsiteY1" fmla="*/ 0 h 412571"/>
                  <a:gd name="connsiteX2" fmla="*/ 1509163 w 1577926"/>
                  <a:gd name="connsiteY2" fmla="*/ 0 h 412571"/>
                  <a:gd name="connsiteX3" fmla="*/ 1577926 w 1577926"/>
                  <a:gd name="connsiteY3" fmla="*/ 68763 h 412571"/>
                  <a:gd name="connsiteX4" fmla="*/ 1577926 w 1577926"/>
                  <a:gd name="connsiteY4" fmla="*/ 343808 h 412571"/>
                  <a:gd name="connsiteX5" fmla="*/ 1509163 w 1577926"/>
                  <a:gd name="connsiteY5" fmla="*/ 412571 h 412571"/>
                  <a:gd name="connsiteX6" fmla="*/ 68763 w 1577926"/>
                  <a:gd name="connsiteY6" fmla="*/ 412571 h 412571"/>
                  <a:gd name="connsiteX7" fmla="*/ 0 w 1577926"/>
                  <a:gd name="connsiteY7" fmla="*/ 343808 h 412571"/>
                  <a:gd name="connsiteX8" fmla="*/ 0 w 1577926"/>
                  <a:gd name="connsiteY8" fmla="*/ 68763 h 412571"/>
                  <a:gd name="connsiteX0" fmla="*/ 0 w 1581149"/>
                  <a:gd name="connsiteY0" fmla="*/ 68763 h 412571"/>
                  <a:gd name="connsiteX1" fmla="*/ 68763 w 1581149"/>
                  <a:gd name="connsiteY1" fmla="*/ 0 h 412571"/>
                  <a:gd name="connsiteX2" fmla="*/ 1509163 w 1581149"/>
                  <a:gd name="connsiteY2" fmla="*/ 0 h 412571"/>
                  <a:gd name="connsiteX3" fmla="*/ 1577926 w 1581149"/>
                  <a:gd name="connsiteY3" fmla="*/ 68763 h 412571"/>
                  <a:gd name="connsiteX4" fmla="*/ 1581149 w 1581149"/>
                  <a:gd name="connsiteY4" fmla="*/ 261701 h 412571"/>
                  <a:gd name="connsiteX5" fmla="*/ 1577926 w 1581149"/>
                  <a:gd name="connsiteY5" fmla="*/ 343808 h 412571"/>
                  <a:gd name="connsiteX6" fmla="*/ 1509163 w 1581149"/>
                  <a:gd name="connsiteY6" fmla="*/ 412571 h 412571"/>
                  <a:gd name="connsiteX7" fmla="*/ 68763 w 1581149"/>
                  <a:gd name="connsiteY7" fmla="*/ 412571 h 412571"/>
                  <a:gd name="connsiteX8" fmla="*/ 0 w 1581149"/>
                  <a:gd name="connsiteY8" fmla="*/ 343808 h 412571"/>
                  <a:gd name="connsiteX9" fmla="*/ 0 w 1581149"/>
                  <a:gd name="connsiteY9" fmla="*/ 68763 h 41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1149" h="412571">
                    <a:moveTo>
                      <a:pt x="0" y="68763"/>
                    </a:moveTo>
                    <a:cubicBezTo>
                      <a:pt x="0" y="30786"/>
                      <a:pt x="30786" y="0"/>
                      <a:pt x="68763" y="0"/>
                    </a:cubicBezTo>
                    <a:lnTo>
                      <a:pt x="1509163" y="0"/>
                    </a:lnTo>
                    <a:cubicBezTo>
                      <a:pt x="1547140" y="0"/>
                      <a:pt x="1577926" y="30786"/>
                      <a:pt x="1577926" y="68763"/>
                    </a:cubicBezTo>
                    <a:cubicBezTo>
                      <a:pt x="1579000" y="133076"/>
                      <a:pt x="1580075" y="197388"/>
                      <a:pt x="1581149" y="261701"/>
                    </a:cubicBezTo>
                    <a:lnTo>
                      <a:pt x="1577926" y="343808"/>
                    </a:lnTo>
                    <a:cubicBezTo>
                      <a:pt x="1577926" y="381785"/>
                      <a:pt x="1547140" y="412571"/>
                      <a:pt x="1509163" y="412571"/>
                    </a:cubicBezTo>
                    <a:lnTo>
                      <a:pt x="68763" y="412571"/>
                    </a:lnTo>
                    <a:cubicBezTo>
                      <a:pt x="30786" y="412571"/>
                      <a:pt x="0" y="381785"/>
                      <a:pt x="0" y="343808"/>
                    </a:cubicBezTo>
                    <a:lnTo>
                      <a:pt x="0" y="68763"/>
                    </a:lnTo>
                    <a:close/>
                  </a:path>
                </a:pathLst>
              </a:cu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SKILL Generation</a:t>
                </a:r>
              </a:p>
              <a:p>
                <a:pPr algn="ctr"/>
                <a:r>
                  <a:rPr lang="en-US" sz="1100" b="1">
                    <a:solidFill>
                      <a:schemeClr val="tx1"/>
                    </a:solidFill>
                    <a:latin typeface="Avenir Next" panose="020B0503020202020204" pitchFamily="34" charset="0"/>
                  </a:rPr>
                  <a:t>Agent</a:t>
                </a:r>
              </a:p>
            </p:txBody>
          </p:sp>
          <p:sp>
            <p:nvSpPr>
              <p:cNvPr id="51" name="Rounded Rectangle 57">
                <a:extLst>
                  <a:ext uri="{FF2B5EF4-FFF2-40B4-BE49-F238E27FC236}">
                    <a16:creationId xmlns:a16="http://schemas.microsoft.com/office/drawing/2014/main" id="{B936F19B-599D-F0A9-1C9F-E857C26D8F06}"/>
                  </a:ext>
                </a:extLst>
              </p:cNvPr>
              <p:cNvSpPr/>
              <p:nvPr/>
            </p:nvSpPr>
            <p:spPr>
              <a:xfrm>
                <a:off x="5598585" y="2751051"/>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Avenir Next" panose="020B0503020202020204" pitchFamily="34" charset="0"/>
                  </a:rPr>
                  <a:t>Planning</a:t>
                </a:r>
                <a:br>
                  <a:rPr lang="en-US" sz="1100" b="1" dirty="0">
                    <a:solidFill>
                      <a:schemeClr val="tx1"/>
                    </a:solidFill>
                    <a:latin typeface="Avenir Next" panose="020B0503020202020204" pitchFamily="34" charset="0"/>
                  </a:rPr>
                </a:br>
                <a:r>
                  <a:rPr lang="en-US" sz="1100" b="1" dirty="0">
                    <a:solidFill>
                      <a:schemeClr val="tx1"/>
                    </a:solidFill>
                    <a:latin typeface="Avenir Next" panose="020B0503020202020204" pitchFamily="34" charset="0"/>
                  </a:rPr>
                  <a:t>Agent</a:t>
                </a:r>
              </a:p>
            </p:txBody>
          </p:sp>
          <p:sp>
            <p:nvSpPr>
              <p:cNvPr id="52" name="Rounded Rectangle 57">
                <a:extLst>
                  <a:ext uri="{FF2B5EF4-FFF2-40B4-BE49-F238E27FC236}">
                    <a16:creationId xmlns:a16="http://schemas.microsoft.com/office/drawing/2014/main" id="{395AD2C6-60FE-0EC4-33BE-84DB55C2F9D2}"/>
                  </a:ext>
                </a:extLst>
              </p:cNvPr>
              <p:cNvSpPr/>
              <p:nvPr/>
            </p:nvSpPr>
            <p:spPr>
              <a:xfrm>
                <a:off x="4021927" y="2181379"/>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Doc</a:t>
                </a:r>
                <a:br>
                  <a:rPr lang="en-US" sz="1100" b="1">
                    <a:solidFill>
                      <a:schemeClr val="tx1"/>
                    </a:solidFill>
                    <a:latin typeface="Avenir Next" panose="020B0503020202020204" pitchFamily="34" charset="0"/>
                  </a:rPr>
                </a:br>
                <a:r>
                  <a:rPr lang="en-US" sz="1100" b="1">
                    <a:solidFill>
                      <a:schemeClr val="tx1"/>
                    </a:solidFill>
                    <a:latin typeface="Avenir Next" panose="020B0503020202020204" pitchFamily="34" charset="0"/>
                  </a:rPr>
                  <a:t>Agent</a:t>
                </a:r>
              </a:p>
            </p:txBody>
          </p:sp>
        </p:grpSp>
        <p:sp>
          <p:nvSpPr>
            <p:cNvPr id="48" name="TextBox 47">
              <a:extLst>
                <a:ext uri="{FF2B5EF4-FFF2-40B4-BE49-F238E27FC236}">
                  <a16:creationId xmlns:a16="http://schemas.microsoft.com/office/drawing/2014/main" id="{F42B475D-31A3-4448-E4BC-B6C24466D9FC}"/>
                </a:ext>
              </a:extLst>
            </p:cNvPr>
            <p:cNvSpPr txBox="1"/>
            <p:nvPr/>
          </p:nvSpPr>
          <p:spPr>
            <a:xfrm>
              <a:off x="4993247" y="1764312"/>
              <a:ext cx="902811" cy="369332"/>
            </a:xfrm>
            <a:prstGeom prst="rect">
              <a:avLst/>
            </a:prstGeom>
            <a:noFill/>
          </p:spPr>
          <p:txBody>
            <a:bodyPr wrap="none" rtlCol="0">
              <a:spAutoFit/>
            </a:bodyPr>
            <a:lstStyle/>
            <a:p>
              <a:pPr algn="ctr"/>
              <a:r>
                <a:rPr lang="en-US"/>
                <a:t>Agents</a:t>
              </a:r>
            </a:p>
          </p:txBody>
        </p:sp>
      </p:grpSp>
      <p:sp>
        <p:nvSpPr>
          <p:cNvPr id="53" name="Rounded Rectangle 57">
            <a:extLst>
              <a:ext uri="{FF2B5EF4-FFF2-40B4-BE49-F238E27FC236}">
                <a16:creationId xmlns:a16="http://schemas.microsoft.com/office/drawing/2014/main" id="{96B3500F-70C9-4E25-520D-280E3B289023}"/>
              </a:ext>
            </a:extLst>
          </p:cNvPr>
          <p:cNvSpPr/>
          <p:nvPr/>
        </p:nvSpPr>
        <p:spPr>
          <a:xfrm>
            <a:off x="3745494" y="1191672"/>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Chat Engine</a:t>
            </a:r>
          </a:p>
        </p:txBody>
      </p:sp>
      <p:sp>
        <p:nvSpPr>
          <p:cNvPr id="54" name="Rounded Rectangle 57">
            <a:extLst>
              <a:ext uri="{FF2B5EF4-FFF2-40B4-BE49-F238E27FC236}">
                <a16:creationId xmlns:a16="http://schemas.microsoft.com/office/drawing/2014/main" id="{B54CC8BC-D871-794B-B679-02DEF9ECABF7}"/>
              </a:ext>
            </a:extLst>
          </p:cNvPr>
          <p:cNvSpPr/>
          <p:nvPr/>
        </p:nvSpPr>
        <p:spPr>
          <a:xfrm>
            <a:off x="5542475" y="1191672"/>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Query Router</a:t>
            </a:r>
          </a:p>
        </p:txBody>
      </p:sp>
      <p:sp>
        <p:nvSpPr>
          <p:cNvPr id="55" name="Rectangle: Rounded Corners 54">
            <a:extLst>
              <a:ext uri="{FF2B5EF4-FFF2-40B4-BE49-F238E27FC236}">
                <a16:creationId xmlns:a16="http://schemas.microsoft.com/office/drawing/2014/main" id="{A8030040-8C67-C516-31C0-D04359F4E8C4}"/>
              </a:ext>
            </a:extLst>
          </p:cNvPr>
          <p:cNvSpPr/>
          <p:nvPr/>
        </p:nvSpPr>
        <p:spPr>
          <a:xfrm>
            <a:off x="4554345" y="3910045"/>
            <a:ext cx="3248368" cy="1062514"/>
          </a:xfrm>
          <a:prstGeom prst="roundRect">
            <a:avLst/>
          </a:prstGeom>
          <a:solidFill>
            <a:srgbClr val="319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9BBAEFC9-9AF1-9A48-C54F-2C70890904D1}"/>
              </a:ext>
            </a:extLst>
          </p:cNvPr>
          <p:cNvSpPr txBox="1"/>
          <p:nvPr/>
        </p:nvSpPr>
        <p:spPr>
          <a:xfrm>
            <a:off x="5501828" y="3958603"/>
            <a:ext cx="1364476" cy="369332"/>
          </a:xfrm>
          <a:prstGeom prst="rect">
            <a:avLst/>
          </a:prstGeom>
          <a:noFill/>
        </p:spPr>
        <p:txBody>
          <a:bodyPr wrap="none" rtlCol="0">
            <a:spAutoFit/>
          </a:bodyPr>
          <a:lstStyle/>
          <a:p>
            <a:pPr algn="ctr"/>
            <a:r>
              <a:rPr lang="en-US"/>
              <a:t>Refinement</a:t>
            </a:r>
          </a:p>
        </p:txBody>
      </p:sp>
      <p:sp>
        <p:nvSpPr>
          <p:cNvPr id="57" name="Rounded Rectangle 57">
            <a:extLst>
              <a:ext uri="{FF2B5EF4-FFF2-40B4-BE49-F238E27FC236}">
                <a16:creationId xmlns:a16="http://schemas.microsoft.com/office/drawing/2014/main" id="{0377739C-03E0-72C6-575B-CD902EF8952F}"/>
              </a:ext>
            </a:extLst>
          </p:cNvPr>
          <p:cNvSpPr/>
          <p:nvPr/>
        </p:nvSpPr>
        <p:spPr>
          <a:xfrm>
            <a:off x="6375859" y="4353902"/>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SKILL Checker</a:t>
            </a:r>
          </a:p>
        </p:txBody>
      </p:sp>
      <p:sp>
        <p:nvSpPr>
          <p:cNvPr id="58" name="Rounded Rectangle 57">
            <a:extLst>
              <a:ext uri="{FF2B5EF4-FFF2-40B4-BE49-F238E27FC236}">
                <a16:creationId xmlns:a16="http://schemas.microsoft.com/office/drawing/2014/main" id="{FC1A133C-3D1A-4BEA-6819-2888002A16AA}"/>
              </a:ext>
            </a:extLst>
          </p:cNvPr>
          <p:cNvSpPr/>
          <p:nvPr/>
        </p:nvSpPr>
        <p:spPr>
          <a:xfrm>
            <a:off x="4817586" y="4362018"/>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Planning</a:t>
            </a:r>
          </a:p>
        </p:txBody>
      </p:sp>
      <p:cxnSp>
        <p:nvCxnSpPr>
          <p:cNvPr id="59" name="Straight Arrow Connector 58">
            <a:extLst>
              <a:ext uri="{FF2B5EF4-FFF2-40B4-BE49-F238E27FC236}">
                <a16:creationId xmlns:a16="http://schemas.microsoft.com/office/drawing/2014/main" id="{BAC4671D-15D1-FC05-D365-7880D74B4483}"/>
              </a:ext>
            </a:extLst>
          </p:cNvPr>
          <p:cNvCxnSpPr>
            <a:stCxn id="54" idx="2"/>
            <a:endCxn id="48" idx="0"/>
          </p:cNvCxnSpPr>
          <p:nvPr/>
        </p:nvCxnSpPr>
        <p:spPr>
          <a:xfrm>
            <a:off x="6178529" y="1604243"/>
            <a:ext cx="1" cy="386891"/>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EB01599-6802-D346-A0B5-B4D73C15FF8B}"/>
              </a:ext>
            </a:extLst>
          </p:cNvPr>
          <p:cNvCxnSpPr>
            <a:cxnSpLocks/>
            <a:stCxn id="46" idx="2"/>
            <a:endCxn id="55" idx="0"/>
          </p:cNvCxnSpPr>
          <p:nvPr/>
        </p:nvCxnSpPr>
        <p:spPr>
          <a:xfrm>
            <a:off x="6178529" y="3626630"/>
            <a:ext cx="0" cy="283415"/>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9A850666-5F0B-158A-72AB-8DD731D2A950}"/>
              </a:ext>
            </a:extLst>
          </p:cNvPr>
          <p:cNvGrpSpPr/>
          <p:nvPr/>
        </p:nvGrpSpPr>
        <p:grpSpPr>
          <a:xfrm>
            <a:off x="4548530" y="5255592"/>
            <a:ext cx="3248368" cy="1062514"/>
            <a:chOff x="4710710" y="5216616"/>
            <a:chExt cx="3248368" cy="1062514"/>
          </a:xfrm>
        </p:grpSpPr>
        <p:sp>
          <p:nvSpPr>
            <p:cNvPr id="62" name="Rectangle: Rounded Corners 61">
              <a:extLst>
                <a:ext uri="{FF2B5EF4-FFF2-40B4-BE49-F238E27FC236}">
                  <a16:creationId xmlns:a16="http://schemas.microsoft.com/office/drawing/2014/main" id="{8CA8B7FE-EF11-0069-3F79-377131A6DBDE}"/>
                </a:ext>
              </a:extLst>
            </p:cNvPr>
            <p:cNvSpPr/>
            <p:nvPr/>
          </p:nvSpPr>
          <p:spPr>
            <a:xfrm>
              <a:off x="4710710" y="5216616"/>
              <a:ext cx="3248368" cy="1062514"/>
            </a:xfrm>
            <a:prstGeom prst="roundRect">
              <a:avLst/>
            </a:prstGeom>
            <a:solidFill>
              <a:srgbClr val="319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EF2CDEF4-D46E-687A-E13E-E11A45877E18}"/>
                </a:ext>
              </a:extLst>
            </p:cNvPr>
            <p:cNvSpPr txBox="1"/>
            <p:nvPr/>
          </p:nvSpPr>
          <p:spPr>
            <a:xfrm>
              <a:off x="5736012" y="5242991"/>
              <a:ext cx="1197764" cy="369332"/>
            </a:xfrm>
            <a:prstGeom prst="rect">
              <a:avLst/>
            </a:prstGeom>
            <a:noFill/>
          </p:spPr>
          <p:txBody>
            <a:bodyPr wrap="none" rtlCol="0">
              <a:spAutoFit/>
            </a:bodyPr>
            <a:lstStyle/>
            <a:p>
              <a:pPr algn="ctr"/>
              <a:r>
                <a:rPr lang="en-US"/>
                <a:t>Execution</a:t>
              </a:r>
            </a:p>
          </p:txBody>
        </p:sp>
        <p:grpSp>
          <p:nvGrpSpPr>
            <p:cNvPr id="64" name="Group 63">
              <a:extLst>
                <a:ext uri="{FF2B5EF4-FFF2-40B4-BE49-F238E27FC236}">
                  <a16:creationId xmlns:a16="http://schemas.microsoft.com/office/drawing/2014/main" id="{5FF92F4C-0B9A-73AF-4D2E-9FDCDE516C7C}"/>
                </a:ext>
              </a:extLst>
            </p:cNvPr>
            <p:cNvGrpSpPr/>
            <p:nvPr/>
          </p:nvGrpSpPr>
          <p:grpSpPr>
            <a:xfrm>
              <a:off x="4827442" y="5619994"/>
              <a:ext cx="3014904" cy="468625"/>
              <a:chOff x="4864981" y="5619994"/>
              <a:chExt cx="3014904" cy="468625"/>
            </a:xfrm>
          </p:grpSpPr>
          <p:sp>
            <p:nvSpPr>
              <p:cNvPr id="65" name="Flowchart: Alternate Process 64">
                <a:extLst>
                  <a:ext uri="{FF2B5EF4-FFF2-40B4-BE49-F238E27FC236}">
                    <a16:creationId xmlns:a16="http://schemas.microsoft.com/office/drawing/2014/main" id="{ECFC8751-48AC-668E-CC6B-62DEBEA90D93}"/>
                  </a:ext>
                </a:extLst>
              </p:cNvPr>
              <p:cNvSpPr/>
              <p:nvPr/>
            </p:nvSpPr>
            <p:spPr>
              <a:xfrm>
                <a:off x="4864981" y="5619994"/>
                <a:ext cx="914400" cy="468625"/>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ADE</a:t>
                </a:r>
              </a:p>
            </p:txBody>
          </p:sp>
          <p:sp>
            <p:nvSpPr>
              <p:cNvPr id="66" name="Flowchart: Alternate Process 65">
                <a:extLst>
                  <a:ext uri="{FF2B5EF4-FFF2-40B4-BE49-F238E27FC236}">
                    <a16:creationId xmlns:a16="http://schemas.microsoft.com/office/drawing/2014/main" id="{76BEB1F2-395B-EF8E-44AD-BC3B57C7232D}"/>
                  </a:ext>
                </a:extLst>
              </p:cNvPr>
              <p:cNvSpPr/>
              <p:nvPr/>
            </p:nvSpPr>
            <p:spPr>
              <a:xfrm>
                <a:off x="5915233" y="5619994"/>
                <a:ext cx="914400" cy="468625"/>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VSE</a:t>
                </a:r>
              </a:p>
            </p:txBody>
          </p:sp>
          <p:sp>
            <p:nvSpPr>
              <p:cNvPr id="67" name="Flowchart: Alternate Process 66">
                <a:extLst>
                  <a:ext uri="{FF2B5EF4-FFF2-40B4-BE49-F238E27FC236}">
                    <a16:creationId xmlns:a16="http://schemas.microsoft.com/office/drawing/2014/main" id="{88DCD0E6-8C23-A2AA-1D28-A93CD16F2660}"/>
                  </a:ext>
                </a:extLst>
              </p:cNvPr>
              <p:cNvSpPr/>
              <p:nvPr/>
            </p:nvSpPr>
            <p:spPr>
              <a:xfrm>
                <a:off x="6965485" y="5619994"/>
                <a:ext cx="914400" cy="468625"/>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VXL</a:t>
                </a:r>
              </a:p>
            </p:txBody>
          </p:sp>
        </p:grpSp>
      </p:grpSp>
      <p:cxnSp>
        <p:nvCxnSpPr>
          <p:cNvPr id="68" name="Connector: Elbow 67">
            <a:extLst>
              <a:ext uri="{FF2B5EF4-FFF2-40B4-BE49-F238E27FC236}">
                <a16:creationId xmlns:a16="http://schemas.microsoft.com/office/drawing/2014/main" id="{3F452199-7A71-7FAA-6B35-F554E17F7749}"/>
              </a:ext>
            </a:extLst>
          </p:cNvPr>
          <p:cNvCxnSpPr>
            <a:cxnSpLocks/>
            <a:stCxn id="58" idx="1"/>
            <a:endCxn id="10" idx="2"/>
          </p:cNvCxnSpPr>
          <p:nvPr/>
        </p:nvCxnSpPr>
        <p:spPr>
          <a:xfrm rot="10800000">
            <a:off x="2856002" y="3300366"/>
            <a:ext cx="1961585" cy="1267939"/>
          </a:xfrm>
          <a:prstGeom prst="bentConnector2">
            <a:avLst/>
          </a:prstGeom>
          <a:ln w="31750">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4332118-1690-BC8E-9C18-49FCA2BBFEF4}"/>
              </a:ext>
            </a:extLst>
          </p:cNvPr>
          <p:cNvCxnSpPr>
            <a:cxnSpLocks/>
            <a:stCxn id="53" idx="2"/>
          </p:cNvCxnSpPr>
          <p:nvPr/>
        </p:nvCxnSpPr>
        <p:spPr>
          <a:xfrm rot="5400000">
            <a:off x="3141462" y="1650019"/>
            <a:ext cx="1285862" cy="1194310"/>
          </a:xfrm>
          <a:prstGeom prst="bentConnector2">
            <a:avLst/>
          </a:prstGeom>
          <a:ln w="31750">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5A8FE28-BB7B-2646-50B7-5592E5FA06AF}"/>
              </a:ext>
            </a:extLst>
          </p:cNvPr>
          <p:cNvCxnSpPr>
            <a:cxnSpLocks/>
            <a:stCxn id="55" idx="2"/>
          </p:cNvCxnSpPr>
          <p:nvPr/>
        </p:nvCxnSpPr>
        <p:spPr>
          <a:xfrm>
            <a:off x="6178529" y="4972559"/>
            <a:ext cx="0" cy="279280"/>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D63B6BE-BA4D-B73B-E594-69FCEB9F4F0F}"/>
              </a:ext>
            </a:extLst>
          </p:cNvPr>
          <p:cNvCxnSpPr>
            <a:cxnSpLocks/>
          </p:cNvCxnSpPr>
          <p:nvPr/>
        </p:nvCxnSpPr>
        <p:spPr>
          <a:xfrm flipV="1">
            <a:off x="6902932" y="1397592"/>
            <a:ext cx="3778888" cy="37616"/>
          </a:xfrm>
          <a:prstGeom prst="straightConnector1">
            <a:avLst/>
          </a:prstGeom>
          <a:ln w="31750">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5182E99-286C-F54A-A601-4B3BB2592929}"/>
              </a:ext>
            </a:extLst>
          </p:cNvPr>
          <p:cNvCxnSpPr>
            <a:cxnSpLocks/>
          </p:cNvCxnSpPr>
          <p:nvPr/>
        </p:nvCxnSpPr>
        <p:spPr>
          <a:xfrm flipV="1">
            <a:off x="7863994" y="2548422"/>
            <a:ext cx="2827277" cy="5132"/>
          </a:xfrm>
          <a:prstGeom prst="straightConnector1">
            <a:avLst/>
          </a:prstGeom>
          <a:ln w="31750">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076AB0AA-057D-CF41-31F0-42598E33B555}"/>
              </a:ext>
            </a:extLst>
          </p:cNvPr>
          <p:cNvSpPr/>
          <p:nvPr/>
        </p:nvSpPr>
        <p:spPr>
          <a:xfrm>
            <a:off x="7464814" y="3019603"/>
            <a:ext cx="341188" cy="286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2BF1B1E2-8148-213D-ED81-8C944AB54DF8}"/>
              </a:ext>
            </a:extLst>
          </p:cNvPr>
          <p:cNvCxnSpPr>
            <a:cxnSpLocks/>
            <a:endCxn id="20" idx="1"/>
          </p:cNvCxnSpPr>
          <p:nvPr/>
        </p:nvCxnSpPr>
        <p:spPr>
          <a:xfrm>
            <a:off x="7863994" y="3168281"/>
            <a:ext cx="1096387" cy="0"/>
          </a:xfrm>
          <a:prstGeom prst="straightConnector1">
            <a:avLst/>
          </a:prstGeom>
          <a:ln w="31750">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55FC60B2-BFAE-196A-E43C-843994EFD5F6}"/>
              </a:ext>
            </a:extLst>
          </p:cNvPr>
          <p:cNvSpPr/>
          <p:nvPr/>
        </p:nvSpPr>
        <p:spPr>
          <a:xfrm>
            <a:off x="8397720" y="4866429"/>
            <a:ext cx="878470" cy="731520"/>
          </a:xfrm>
          <a:prstGeom prst="rect">
            <a:avLst/>
          </a:prstGeom>
          <a:solidFill>
            <a:srgbClr val="0066FF"/>
          </a:solidFill>
          <a:ln/>
        </p:spPr>
        <p:style>
          <a:lnRef idx="2">
            <a:schemeClr val="accent4">
              <a:shade val="15000"/>
            </a:schemeClr>
          </a:lnRef>
          <a:fillRef idx="1">
            <a:schemeClr val="accent4"/>
          </a:fillRef>
          <a:effectRef idx="0">
            <a:schemeClr val="accent4"/>
          </a:effectRef>
          <a:fontRef idx="minor">
            <a:schemeClr val="lt1"/>
          </a:fontRef>
        </p:style>
        <p:txBody>
          <a:bodyPr lIns="45720" rtlCol="0" anchor="t"/>
          <a:lstStyle/>
          <a:p>
            <a:pPr algn="ctr">
              <a:spcAft>
                <a:spcPts val="400"/>
              </a:spcAft>
            </a:pPr>
            <a:r>
              <a:rPr lang="en-US" sz="1050"/>
              <a:t>Customer </a:t>
            </a:r>
          </a:p>
          <a:p>
            <a:pPr marL="114300" indent="-114300">
              <a:buFont typeface="Arial" panose="020B0604020202020204" pitchFamily="34" charset="0"/>
              <a:buChar char="•"/>
            </a:pPr>
            <a:r>
              <a:rPr lang="en-US" sz="800"/>
              <a:t>Documents</a:t>
            </a:r>
          </a:p>
          <a:p>
            <a:pPr marL="114300" indent="-114300">
              <a:buFont typeface="Arial" panose="020B0604020202020204" pitchFamily="34" charset="0"/>
              <a:buChar char="•"/>
            </a:pPr>
            <a:r>
              <a:rPr lang="en-US" sz="800"/>
              <a:t>SKILL Code</a:t>
            </a:r>
          </a:p>
        </p:txBody>
      </p:sp>
      <p:sp>
        <p:nvSpPr>
          <p:cNvPr id="78" name="Rectangle 77">
            <a:extLst>
              <a:ext uri="{FF2B5EF4-FFF2-40B4-BE49-F238E27FC236}">
                <a16:creationId xmlns:a16="http://schemas.microsoft.com/office/drawing/2014/main" id="{BA47161D-2117-7163-FE9A-263D512DB2A6}"/>
              </a:ext>
            </a:extLst>
          </p:cNvPr>
          <p:cNvSpPr/>
          <p:nvPr/>
        </p:nvSpPr>
        <p:spPr>
          <a:xfrm>
            <a:off x="9350743" y="4866430"/>
            <a:ext cx="878470" cy="731520"/>
          </a:xfrm>
          <a:prstGeom prst="rect">
            <a:avLst/>
          </a:prstGeom>
          <a:ln/>
        </p:spPr>
        <p:style>
          <a:lnRef idx="2">
            <a:schemeClr val="accent6">
              <a:shade val="15000"/>
            </a:schemeClr>
          </a:lnRef>
          <a:fillRef idx="1">
            <a:schemeClr val="accent6"/>
          </a:fillRef>
          <a:effectRef idx="0">
            <a:schemeClr val="accent6"/>
          </a:effectRef>
          <a:fontRef idx="minor">
            <a:schemeClr val="lt1"/>
          </a:fontRef>
        </p:style>
        <p:txBody>
          <a:bodyPr lIns="45720" rtlCol="0" anchor="t"/>
          <a:lstStyle/>
          <a:p>
            <a:pPr algn="ctr">
              <a:spcAft>
                <a:spcPts val="400"/>
              </a:spcAft>
            </a:pPr>
            <a:r>
              <a:rPr lang="en-US" sz="1050"/>
              <a:t>Virtuoso</a:t>
            </a:r>
          </a:p>
          <a:p>
            <a:pPr marL="114300" indent="-114300">
              <a:buFont typeface="Arial" panose="020B0604020202020204" pitchFamily="34" charset="0"/>
              <a:buChar char="•"/>
            </a:pPr>
            <a:r>
              <a:rPr lang="en-US" sz="800"/>
              <a:t>Documents</a:t>
            </a:r>
          </a:p>
          <a:p>
            <a:pPr marL="114300" indent="-114300">
              <a:buFont typeface="Arial" panose="020B0604020202020204" pitchFamily="34" charset="0"/>
              <a:buChar char="•"/>
            </a:pPr>
            <a:r>
              <a:rPr lang="en-US" sz="800"/>
              <a:t>APIs</a:t>
            </a:r>
          </a:p>
          <a:p>
            <a:pPr marL="114300" indent="-114300">
              <a:buFont typeface="Arial" panose="020B0604020202020204" pitchFamily="34" charset="0"/>
              <a:buChar char="•"/>
            </a:pPr>
            <a:r>
              <a:rPr lang="en-US" sz="800"/>
              <a:t>SKILL Code</a:t>
            </a:r>
            <a:endParaRPr lang="en-US" sz="1050"/>
          </a:p>
        </p:txBody>
      </p:sp>
      <p:cxnSp>
        <p:nvCxnSpPr>
          <p:cNvPr id="80" name="Straight Arrow Connector 79">
            <a:extLst>
              <a:ext uri="{FF2B5EF4-FFF2-40B4-BE49-F238E27FC236}">
                <a16:creationId xmlns:a16="http://schemas.microsoft.com/office/drawing/2014/main" id="{D17DA2A3-D9D3-1CEE-80AC-7FE6FA595603}"/>
              </a:ext>
            </a:extLst>
          </p:cNvPr>
          <p:cNvCxnSpPr>
            <a:cxnSpLocks/>
            <a:stCxn id="77" idx="0"/>
            <a:endCxn id="13" idx="2"/>
          </p:cNvCxnSpPr>
          <p:nvPr/>
        </p:nvCxnSpPr>
        <p:spPr>
          <a:xfrm flipV="1">
            <a:off x="8836955" y="4624783"/>
            <a:ext cx="2420" cy="2416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B046D6A-5696-5CB7-C9F7-B7E7C34BB34B}"/>
              </a:ext>
            </a:extLst>
          </p:cNvPr>
          <p:cNvCxnSpPr>
            <a:cxnSpLocks/>
            <a:stCxn id="78" idx="0"/>
            <a:endCxn id="12" idx="2"/>
          </p:cNvCxnSpPr>
          <p:nvPr/>
        </p:nvCxnSpPr>
        <p:spPr>
          <a:xfrm flipV="1">
            <a:off x="9789978" y="4624783"/>
            <a:ext cx="2420" cy="2416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83" name="Picture 2" descr="OpenAI, ChatGPT Logo Icon 22227364 PNG">
            <a:extLst>
              <a:ext uri="{FF2B5EF4-FFF2-40B4-BE49-F238E27FC236}">
                <a16:creationId xmlns:a16="http://schemas.microsoft.com/office/drawing/2014/main" id="{BB3E1F66-3BB8-483F-C573-7640EE0176F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1039619" y="3070524"/>
            <a:ext cx="365124" cy="3651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通义">
            <a:extLst>
              <a:ext uri="{FF2B5EF4-FFF2-40B4-BE49-F238E27FC236}">
                <a16:creationId xmlns:a16="http://schemas.microsoft.com/office/drawing/2014/main" id="{5E626D64-522D-9966-5409-73EDBBC198F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69162" y="4403796"/>
            <a:ext cx="196537" cy="19653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DEB67653-429E-0BCB-ADDC-EAEC9E85B873}"/>
              </a:ext>
            </a:extLst>
          </p:cNvPr>
          <p:cNvPicPr>
            <a:picLocks noChangeAspect="1"/>
          </p:cNvPicPr>
          <p:nvPr/>
        </p:nvPicPr>
        <p:blipFill>
          <a:blip r:embed="rId7"/>
          <a:stretch>
            <a:fillRect/>
          </a:stretch>
        </p:blipFill>
        <p:spPr>
          <a:xfrm>
            <a:off x="10929335" y="1867348"/>
            <a:ext cx="686041" cy="351387"/>
          </a:xfrm>
          <a:prstGeom prst="rect">
            <a:avLst/>
          </a:prstGeom>
        </p:spPr>
      </p:pic>
      <p:pic>
        <p:nvPicPr>
          <p:cNvPr id="1034" name="Picture 10" descr="cute llama wild animal flat style icon 2589296 Vector Art at Vecteezy">
            <a:extLst>
              <a:ext uri="{FF2B5EF4-FFF2-40B4-BE49-F238E27FC236}">
                <a16:creationId xmlns:a16="http://schemas.microsoft.com/office/drawing/2014/main" id="{8ACED91F-DB31-D225-7BDD-2E36098800A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72553" y="4403796"/>
            <a:ext cx="196537" cy="19653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rian Krassenstein on X: &quot;Everything We know About xAI's Grok Chat Bot (And  my thoughts): - X and xAI will work closely together. Grok will include a  significant amount of training data">
            <a:extLst>
              <a:ext uri="{FF2B5EF4-FFF2-40B4-BE49-F238E27FC236}">
                <a16:creationId xmlns:a16="http://schemas.microsoft.com/office/drawing/2014/main" id="{752EDD23-3660-523D-D190-393A325EEFA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475944" y="4410941"/>
            <a:ext cx="196537" cy="21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615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5062C-6D52-CE8E-FD81-B3F6903E7DB6}"/>
              </a:ext>
            </a:extLst>
          </p:cNvPr>
          <p:cNvSpPr>
            <a:spLocks noGrp="1"/>
          </p:cNvSpPr>
          <p:nvPr>
            <p:ph type="title"/>
          </p:nvPr>
        </p:nvSpPr>
        <p:spPr/>
        <p:txBody>
          <a:bodyPr/>
          <a:lstStyle/>
          <a:p>
            <a:r>
              <a:rPr lang="en-US"/>
              <a:t>Fine Tuning</a:t>
            </a:r>
          </a:p>
        </p:txBody>
      </p:sp>
      <p:grpSp>
        <p:nvGrpSpPr>
          <p:cNvPr id="34" name="Group 33">
            <a:extLst>
              <a:ext uri="{FF2B5EF4-FFF2-40B4-BE49-F238E27FC236}">
                <a16:creationId xmlns:a16="http://schemas.microsoft.com/office/drawing/2014/main" id="{916C75CF-71F8-4171-9FB8-D8C83CB36E84}"/>
              </a:ext>
            </a:extLst>
          </p:cNvPr>
          <p:cNvGrpSpPr/>
          <p:nvPr/>
        </p:nvGrpSpPr>
        <p:grpSpPr>
          <a:xfrm>
            <a:off x="4013590" y="2380099"/>
            <a:ext cx="1052440" cy="878751"/>
            <a:chOff x="4546990" y="2770624"/>
            <a:chExt cx="1052440" cy="878751"/>
          </a:xfrm>
        </p:grpSpPr>
        <p:sp>
          <p:nvSpPr>
            <p:cNvPr id="72" name="Flowchart: Magnetic Disk 1">
              <a:extLst>
                <a:ext uri="{FF2B5EF4-FFF2-40B4-BE49-F238E27FC236}">
                  <a16:creationId xmlns:a16="http://schemas.microsoft.com/office/drawing/2014/main" id="{86721014-E1D7-2FFA-5417-1D1BDDB644C2}"/>
                </a:ext>
              </a:extLst>
            </p:cNvPr>
            <p:cNvSpPr>
              <a:spLocks noChangeAspect="1"/>
            </p:cNvSpPr>
            <p:nvPr/>
          </p:nvSpPr>
          <p:spPr>
            <a:xfrm>
              <a:off x="4706819" y="2770624"/>
              <a:ext cx="892611" cy="731520"/>
            </a:xfrm>
            <a:prstGeom prst="flowChartMagneticDisk">
              <a:avLst/>
            </a:prstGeom>
            <a:solidFill>
              <a:srgbClr val="FF8E8E"/>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Flowchart: Magnetic Disk 1">
              <a:extLst>
                <a:ext uri="{FF2B5EF4-FFF2-40B4-BE49-F238E27FC236}">
                  <a16:creationId xmlns:a16="http://schemas.microsoft.com/office/drawing/2014/main" id="{80F5858A-2D06-B00F-2F8C-05C8B3EDD497}"/>
                </a:ext>
              </a:extLst>
            </p:cNvPr>
            <p:cNvSpPr>
              <a:spLocks noChangeAspect="1"/>
            </p:cNvSpPr>
            <p:nvPr/>
          </p:nvSpPr>
          <p:spPr>
            <a:xfrm>
              <a:off x="4546990" y="2917855"/>
              <a:ext cx="892611" cy="731520"/>
            </a:xfrm>
            <a:prstGeom prst="flowChartMagneticDisk">
              <a:avLst/>
            </a:prstGeom>
            <a:solidFill>
              <a:srgbClr val="FF8E8E"/>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36" name="TextBox 35">
            <a:extLst>
              <a:ext uri="{FF2B5EF4-FFF2-40B4-BE49-F238E27FC236}">
                <a16:creationId xmlns:a16="http://schemas.microsoft.com/office/drawing/2014/main" id="{4FCE2040-4131-7E2F-DCFD-A5F736B28101}"/>
              </a:ext>
            </a:extLst>
          </p:cNvPr>
          <p:cNvSpPr txBox="1"/>
          <p:nvPr/>
        </p:nvSpPr>
        <p:spPr>
          <a:xfrm>
            <a:off x="4079129" y="6506346"/>
            <a:ext cx="1388522" cy="200055"/>
          </a:xfrm>
          <a:prstGeom prst="rect">
            <a:avLst/>
          </a:prstGeom>
          <a:noFill/>
        </p:spPr>
        <p:txBody>
          <a:bodyPr wrap="none" rtlCol="0">
            <a:spAutoFit/>
          </a:bodyPr>
          <a:lstStyle/>
          <a:p>
            <a:r>
              <a:rPr lang="en-US" sz="700">
                <a:solidFill>
                  <a:srgbClr val="BFBFBF"/>
                </a:solidFill>
              </a:rPr>
              <a:t>Images: Flaticon.com, </a:t>
            </a:r>
            <a:r>
              <a:rPr lang="en-US" sz="700" err="1">
                <a:solidFill>
                  <a:srgbClr val="BFBFBF"/>
                </a:solidFill>
              </a:rPr>
              <a:t>Freepik</a:t>
            </a:r>
            <a:endParaRPr lang="en-US" sz="700">
              <a:solidFill>
                <a:srgbClr val="BFBFBF"/>
              </a:solidFill>
            </a:endParaRPr>
          </a:p>
        </p:txBody>
      </p:sp>
      <p:grpSp>
        <p:nvGrpSpPr>
          <p:cNvPr id="12" name="Group 11">
            <a:extLst>
              <a:ext uri="{FF2B5EF4-FFF2-40B4-BE49-F238E27FC236}">
                <a16:creationId xmlns:a16="http://schemas.microsoft.com/office/drawing/2014/main" id="{577DF224-F590-D56D-E7A4-8E00F9DA9C86}"/>
              </a:ext>
            </a:extLst>
          </p:cNvPr>
          <p:cNvGrpSpPr/>
          <p:nvPr/>
        </p:nvGrpSpPr>
        <p:grpSpPr>
          <a:xfrm>
            <a:off x="452058" y="1064927"/>
            <a:ext cx="3229837" cy="1261993"/>
            <a:chOff x="868030" y="3596490"/>
            <a:chExt cx="3229837" cy="1261993"/>
          </a:xfrm>
        </p:grpSpPr>
        <p:sp>
          <p:nvSpPr>
            <p:cNvPr id="14" name="Rectangle: Rounded Corners 13">
              <a:extLst>
                <a:ext uri="{FF2B5EF4-FFF2-40B4-BE49-F238E27FC236}">
                  <a16:creationId xmlns:a16="http://schemas.microsoft.com/office/drawing/2014/main" id="{28035FB8-7CB8-5D43-D13E-E85C9CA48AE1}"/>
                </a:ext>
              </a:extLst>
            </p:cNvPr>
            <p:cNvSpPr>
              <a:spLocks noChangeAspect="1"/>
            </p:cNvSpPr>
            <p:nvPr/>
          </p:nvSpPr>
          <p:spPr>
            <a:xfrm>
              <a:off x="868030" y="3596490"/>
              <a:ext cx="3229837" cy="1261993"/>
            </a:xfrm>
            <a:prstGeom prst="roundRect">
              <a:avLst/>
            </a:prstGeom>
            <a:ln/>
          </p:spPr>
          <p:style>
            <a:lnRef idx="1">
              <a:schemeClr val="accent6"/>
            </a:lnRef>
            <a:fillRef idx="2">
              <a:schemeClr val="accent6"/>
            </a:fillRef>
            <a:effectRef idx="1">
              <a:schemeClr val="accent6"/>
            </a:effectRef>
            <a:fontRef idx="minor">
              <a:schemeClr val="dk1"/>
            </a:fontRef>
          </p:style>
          <p:txBody>
            <a:bodyPr lIns="45720" tIns="91440" rtlCol="0" anchor="t"/>
            <a:lstStyle/>
            <a:p>
              <a:pPr algn="ctr">
                <a:spcAft>
                  <a:spcPts val="400"/>
                </a:spcAft>
              </a:pPr>
              <a:r>
                <a:rPr lang="en-US" sz="1600"/>
                <a:t>Virtuoso Domain Knowledge</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CAA5EB89-0F45-6A30-5A98-F0D342577C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8554" y="4146306"/>
              <a:ext cx="559563" cy="559563"/>
            </a:xfrm>
            <a:prstGeom prst="rect">
              <a:avLst/>
            </a:prstGeom>
          </p:spPr>
        </p:pic>
        <p:pic>
          <p:nvPicPr>
            <p:cNvPr id="38" name="Picture 37" descr="A black background with a black square&#10;&#10;Description automatically generated with medium confidence">
              <a:extLst>
                <a:ext uri="{FF2B5EF4-FFF2-40B4-BE49-F238E27FC236}">
                  <a16:creationId xmlns:a16="http://schemas.microsoft.com/office/drawing/2014/main" id="{054DF2DD-63DA-F20A-ED69-AB951ADAEB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0944" y="4146306"/>
              <a:ext cx="559563" cy="559563"/>
            </a:xfrm>
            <a:prstGeom prst="rect">
              <a:avLst/>
            </a:prstGeom>
          </p:spPr>
        </p:pic>
        <p:grpSp>
          <p:nvGrpSpPr>
            <p:cNvPr id="151" name="Group 150">
              <a:extLst>
                <a:ext uri="{FF2B5EF4-FFF2-40B4-BE49-F238E27FC236}">
                  <a16:creationId xmlns:a16="http://schemas.microsoft.com/office/drawing/2014/main" id="{A309F987-D1A6-B2E0-68AA-38DF28CCBFF3}"/>
                </a:ext>
              </a:extLst>
            </p:cNvPr>
            <p:cNvGrpSpPr/>
            <p:nvPr/>
          </p:nvGrpSpPr>
          <p:grpSpPr>
            <a:xfrm>
              <a:off x="2506164" y="4146306"/>
              <a:ext cx="575462" cy="592651"/>
              <a:chOff x="2506164" y="4146306"/>
              <a:chExt cx="575462" cy="592651"/>
            </a:xfrm>
          </p:grpSpPr>
          <p:sp>
            <p:nvSpPr>
              <p:cNvPr id="41" name="Rectangle 40">
                <a:extLst>
                  <a:ext uri="{FF2B5EF4-FFF2-40B4-BE49-F238E27FC236}">
                    <a16:creationId xmlns:a16="http://schemas.microsoft.com/office/drawing/2014/main" id="{064F1105-07BE-158C-8B4C-A8C80EAD354E}"/>
                  </a:ext>
                </a:extLst>
              </p:cNvPr>
              <p:cNvSpPr/>
              <p:nvPr/>
            </p:nvSpPr>
            <p:spPr>
              <a:xfrm>
                <a:off x="2606869" y="4540704"/>
                <a:ext cx="371475" cy="164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A black outline of a paper&#10;&#10;Description automatically generated">
                <a:extLst>
                  <a:ext uri="{FF2B5EF4-FFF2-40B4-BE49-F238E27FC236}">
                    <a16:creationId xmlns:a16="http://schemas.microsoft.com/office/drawing/2014/main" id="{15F239A4-6BCF-9B6C-0873-F49191E4DE7F}"/>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6164" y="4146306"/>
                <a:ext cx="575462" cy="575462"/>
              </a:xfrm>
              <a:prstGeom prst="rect">
                <a:avLst/>
              </a:prstGeom>
            </p:spPr>
          </p:pic>
          <p:sp>
            <p:nvSpPr>
              <p:cNvPr id="32" name="TextBox 31">
                <a:extLst>
                  <a:ext uri="{FF2B5EF4-FFF2-40B4-BE49-F238E27FC236}">
                    <a16:creationId xmlns:a16="http://schemas.microsoft.com/office/drawing/2014/main" id="{C9874743-9CF9-C389-331D-7706E6AE0A84}"/>
                  </a:ext>
                </a:extLst>
              </p:cNvPr>
              <p:cNvSpPr txBox="1"/>
              <p:nvPr/>
            </p:nvSpPr>
            <p:spPr>
              <a:xfrm>
                <a:off x="2530951" y="4500430"/>
                <a:ext cx="535724" cy="238527"/>
              </a:xfrm>
              <a:prstGeom prst="rect">
                <a:avLst/>
              </a:prstGeom>
              <a:noFill/>
            </p:spPr>
            <p:txBody>
              <a:bodyPr wrap="none" rtlCol="0">
                <a:spAutoFit/>
              </a:bodyPr>
              <a:lstStyle/>
              <a:p>
                <a:r>
                  <a:rPr lang="en-US" sz="950" b="1">
                    <a:solidFill>
                      <a:srgbClr val="FF8484"/>
                    </a:solidFill>
                  </a:rPr>
                  <a:t>SKILL</a:t>
                </a:r>
              </a:p>
            </p:txBody>
          </p:sp>
        </p:grpSp>
        <p:grpSp>
          <p:nvGrpSpPr>
            <p:cNvPr id="150" name="Group 149">
              <a:extLst>
                <a:ext uri="{FF2B5EF4-FFF2-40B4-BE49-F238E27FC236}">
                  <a16:creationId xmlns:a16="http://schemas.microsoft.com/office/drawing/2014/main" id="{8248A4F9-121E-74EE-303E-48ED37222173}"/>
                </a:ext>
              </a:extLst>
            </p:cNvPr>
            <p:cNvGrpSpPr/>
            <p:nvPr/>
          </p:nvGrpSpPr>
          <p:grpSpPr>
            <a:xfrm>
              <a:off x="3169673" y="4146306"/>
              <a:ext cx="575462" cy="592651"/>
              <a:chOff x="3169673" y="4146306"/>
              <a:chExt cx="575462" cy="592651"/>
            </a:xfrm>
          </p:grpSpPr>
          <p:sp>
            <p:nvSpPr>
              <p:cNvPr id="44" name="Rectangle 43">
                <a:extLst>
                  <a:ext uri="{FF2B5EF4-FFF2-40B4-BE49-F238E27FC236}">
                    <a16:creationId xmlns:a16="http://schemas.microsoft.com/office/drawing/2014/main" id="{5BB42568-9FBC-1BBD-ACE8-A51252AF8769}"/>
                  </a:ext>
                </a:extLst>
              </p:cNvPr>
              <p:cNvSpPr/>
              <p:nvPr/>
            </p:nvSpPr>
            <p:spPr>
              <a:xfrm>
                <a:off x="3270378" y="4540704"/>
                <a:ext cx="371475" cy="164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A black outline of a paper&#10;&#10;Description automatically generated">
                <a:extLst>
                  <a:ext uri="{FF2B5EF4-FFF2-40B4-BE49-F238E27FC236}">
                    <a16:creationId xmlns:a16="http://schemas.microsoft.com/office/drawing/2014/main" id="{A5CD0803-F05E-CA5E-C07D-C8E1D5EDB096}"/>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9673" y="4146306"/>
                <a:ext cx="575462" cy="575462"/>
              </a:xfrm>
              <a:prstGeom prst="rect">
                <a:avLst/>
              </a:prstGeom>
            </p:spPr>
          </p:pic>
          <p:sp>
            <p:nvSpPr>
              <p:cNvPr id="46" name="TextBox 45">
                <a:extLst>
                  <a:ext uri="{FF2B5EF4-FFF2-40B4-BE49-F238E27FC236}">
                    <a16:creationId xmlns:a16="http://schemas.microsoft.com/office/drawing/2014/main" id="{7DE816C3-0874-35AC-9FE6-65E7D287C0D0}"/>
                  </a:ext>
                </a:extLst>
              </p:cNvPr>
              <p:cNvSpPr txBox="1"/>
              <p:nvPr/>
            </p:nvSpPr>
            <p:spPr>
              <a:xfrm>
                <a:off x="3237327" y="4500430"/>
                <a:ext cx="413896" cy="238527"/>
              </a:xfrm>
              <a:prstGeom prst="rect">
                <a:avLst/>
              </a:prstGeom>
              <a:noFill/>
            </p:spPr>
            <p:txBody>
              <a:bodyPr wrap="none" rtlCol="0">
                <a:spAutoFit/>
              </a:bodyPr>
              <a:lstStyle/>
              <a:p>
                <a:r>
                  <a:rPr lang="en-US" sz="950" b="1">
                    <a:solidFill>
                      <a:srgbClr val="FF8484"/>
                    </a:solidFill>
                  </a:rPr>
                  <a:t>TXT</a:t>
                </a:r>
              </a:p>
            </p:txBody>
          </p:sp>
        </p:grpSp>
      </p:grpSp>
      <p:cxnSp>
        <p:nvCxnSpPr>
          <p:cNvPr id="65" name="Straight Arrow Connector 64">
            <a:extLst>
              <a:ext uri="{FF2B5EF4-FFF2-40B4-BE49-F238E27FC236}">
                <a16:creationId xmlns:a16="http://schemas.microsoft.com/office/drawing/2014/main" id="{8295E069-5F39-AB47-D9A3-13A416F59209}"/>
              </a:ext>
            </a:extLst>
          </p:cNvPr>
          <p:cNvCxnSpPr>
            <a:cxnSpLocks/>
            <a:stCxn id="14" idx="2"/>
            <a:endCxn id="63" idx="0"/>
          </p:cNvCxnSpPr>
          <p:nvPr/>
        </p:nvCxnSpPr>
        <p:spPr>
          <a:xfrm>
            <a:off x="2066977" y="2326920"/>
            <a:ext cx="0" cy="6215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3FDC808-20F3-3952-B3DC-46DB16A4C2E9}"/>
              </a:ext>
            </a:extLst>
          </p:cNvPr>
          <p:cNvSpPr txBox="1"/>
          <p:nvPr/>
        </p:nvSpPr>
        <p:spPr>
          <a:xfrm>
            <a:off x="2044235" y="2490261"/>
            <a:ext cx="830677" cy="276999"/>
          </a:xfrm>
          <a:prstGeom prst="rect">
            <a:avLst/>
          </a:prstGeom>
          <a:noFill/>
        </p:spPr>
        <p:txBody>
          <a:bodyPr wrap="none" rtlCol="0">
            <a:spAutoFit/>
          </a:bodyPr>
          <a:lstStyle/>
          <a:p>
            <a:r>
              <a:rPr lang="en-US" sz="1200"/>
              <a:t>Chunking</a:t>
            </a:r>
          </a:p>
        </p:txBody>
      </p:sp>
      <p:sp>
        <p:nvSpPr>
          <p:cNvPr id="68" name="TextBox 67">
            <a:extLst>
              <a:ext uri="{FF2B5EF4-FFF2-40B4-BE49-F238E27FC236}">
                <a16:creationId xmlns:a16="http://schemas.microsoft.com/office/drawing/2014/main" id="{754C6DDF-7AEC-8623-1E86-A34659330370}"/>
              </a:ext>
            </a:extLst>
          </p:cNvPr>
          <p:cNvSpPr txBox="1"/>
          <p:nvPr/>
        </p:nvSpPr>
        <p:spPr>
          <a:xfrm>
            <a:off x="3574878" y="3337923"/>
            <a:ext cx="1770036" cy="276999"/>
          </a:xfrm>
          <a:prstGeom prst="rect">
            <a:avLst/>
          </a:prstGeom>
          <a:noFill/>
        </p:spPr>
        <p:txBody>
          <a:bodyPr wrap="none" rtlCol="0">
            <a:spAutoFit/>
          </a:bodyPr>
          <a:lstStyle/>
          <a:p>
            <a:pPr algn="ctr"/>
            <a:r>
              <a:rPr lang="en-US" sz="1200"/>
              <a:t>Unsupervised Datasets</a:t>
            </a:r>
          </a:p>
        </p:txBody>
      </p:sp>
      <p:sp>
        <p:nvSpPr>
          <p:cNvPr id="63" name="Rectangle 62">
            <a:extLst>
              <a:ext uri="{FF2B5EF4-FFF2-40B4-BE49-F238E27FC236}">
                <a16:creationId xmlns:a16="http://schemas.microsoft.com/office/drawing/2014/main" id="{1E7B7127-852F-8CF0-1090-913210414A75}"/>
              </a:ext>
            </a:extLst>
          </p:cNvPr>
          <p:cNvSpPr/>
          <p:nvPr/>
        </p:nvSpPr>
        <p:spPr>
          <a:xfrm>
            <a:off x="1281785" y="2948455"/>
            <a:ext cx="1570383" cy="1261993"/>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75" name="Rectangle 74">
            <a:extLst>
              <a:ext uri="{FF2B5EF4-FFF2-40B4-BE49-F238E27FC236}">
                <a16:creationId xmlns:a16="http://schemas.microsoft.com/office/drawing/2014/main" id="{45FD5BC7-219B-4F35-2D03-CD1050BB88DE}"/>
              </a:ext>
            </a:extLst>
          </p:cNvPr>
          <p:cNvSpPr/>
          <p:nvPr/>
        </p:nvSpPr>
        <p:spPr>
          <a:xfrm>
            <a:off x="1498398" y="3281254"/>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6649F15-E321-303C-C655-FDD4365F2D48}"/>
              </a:ext>
            </a:extLst>
          </p:cNvPr>
          <p:cNvSpPr/>
          <p:nvPr/>
        </p:nvSpPr>
        <p:spPr>
          <a:xfrm>
            <a:off x="1498398" y="3580261"/>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8F25931-0922-9AB4-1921-2622933927B8}"/>
              </a:ext>
            </a:extLst>
          </p:cNvPr>
          <p:cNvSpPr/>
          <p:nvPr/>
        </p:nvSpPr>
        <p:spPr>
          <a:xfrm>
            <a:off x="1498398" y="3879269"/>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C6FF2975-ECCC-B7A3-4B37-736E2CCD8020}"/>
              </a:ext>
            </a:extLst>
          </p:cNvPr>
          <p:cNvSpPr txBox="1"/>
          <p:nvPr/>
        </p:nvSpPr>
        <p:spPr>
          <a:xfrm>
            <a:off x="1354535" y="2976355"/>
            <a:ext cx="1446230" cy="276999"/>
          </a:xfrm>
          <a:prstGeom prst="rect">
            <a:avLst/>
          </a:prstGeom>
          <a:noFill/>
        </p:spPr>
        <p:txBody>
          <a:bodyPr wrap="none" rtlCol="0">
            <a:spAutoFit/>
          </a:bodyPr>
          <a:lstStyle/>
          <a:p>
            <a:r>
              <a:rPr lang="en-US" sz="1200"/>
              <a:t>Document Chunks</a:t>
            </a:r>
          </a:p>
        </p:txBody>
      </p:sp>
      <p:cxnSp>
        <p:nvCxnSpPr>
          <p:cNvPr id="114" name="Connector: Elbow 113">
            <a:extLst>
              <a:ext uri="{FF2B5EF4-FFF2-40B4-BE49-F238E27FC236}">
                <a16:creationId xmlns:a16="http://schemas.microsoft.com/office/drawing/2014/main" id="{32765EBD-A5DC-F574-B616-F3ED71772EEC}"/>
              </a:ext>
            </a:extLst>
          </p:cNvPr>
          <p:cNvCxnSpPr>
            <a:cxnSpLocks/>
            <a:stCxn id="63" idx="3"/>
            <a:endCxn id="13" idx="2"/>
          </p:cNvCxnSpPr>
          <p:nvPr/>
        </p:nvCxnSpPr>
        <p:spPr>
          <a:xfrm flipV="1">
            <a:off x="2852168" y="2893090"/>
            <a:ext cx="1161422" cy="686362"/>
          </a:xfrm>
          <a:prstGeom prst="bentConnector3">
            <a:avLst>
              <a:gd name="adj1" fmla="val 5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37785B9A-BAF4-FDA7-5B17-38F8010F3FCC}"/>
              </a:ext>
            </a:extLst>
          </p:cNvPr>
          <p:cNvSpPr txBox="1"/>
          <p:nvPr/>
        </p:nvSpPr>
        <p:spPr>
          <a:xfrm>
            <a:off x="5869273" y="2405173"/>
            <a:ext cx="1697644" cy="6858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nchorCtr="0">
            <a:normAutofit/>
          </a:bodyPr>
          <a:lstStyle/>
          <a:p>
            <a:pPr algn="ctr"/>
            <a:r>
              <a:rPr lang="en-US" sz="1400"/>
              <a:t>Domain Adaptation</a:t>
            </a:r>
          </a:p>
        </p:txBody>
      </p:sp>
      <p:sp>
        <p:nvSpPr>
          <p:cNvPr id="133" name="TextBox 132">
            <a:extLst>
              <a:ext uri="{FF2B5EF4-FFF2-40B4-BE49-F238E27FC236}">
                <a16:creationId xmlns:a16="http://schemas.microsoft.com/office/drawing/2014/main" id="{8C398000-41E5-E996-9454-338F72198E7C}"/>
              </a:ext>
            </a:extLst>
          </p:cNvPr>
          <p:cNvSpPr txBox="1"/>
          <p:nvPr/>
        </p:nvSpPr>
        <p:spPr>
          <a:xfrm>
            <a:off x="8273498" y="3385548"/>
            <a:ext cx="1104790" cy="276999"/>
          </a:xfrm>
          <a:prstGeom prst="rect">
            <a:avLst/>
          </a:prstGeom>
          <a:noFill/>
        </p:spPr>
        <p:txBody>
          <a:bodyPr wrap="none" rtlCol="0">
            <a:spAutoFit/>
          </a:bodyPr>
          <a:lstStyle/>
          <a:p>
            <a:pPr algn="ctr"/>
            <a:r>
              <a:rPr lang="en-US" sz="1200"/>
              <a:t>Updated LLM</a:t>
            </a:r>
          </a:p>
        </p:txBody>
      </p:sp>
      <p:sp>
        <p:nvSpPr>
          <p:cNvPr id="5" name="TextBox 4">
            <a:extLst>
              <a:ext uri="{FF2B5EF4-FFF2-40B4-BE49-F238E27FC236}">
                <a16:creationId xmlns:a16="http://schemas.microsoft.com/office/drawing/2014/main" id="{09503518-7A9F-F777-E708-22261AD6D2F3}"/>
              </a:ext>
            </a:extLst>
          </p:cNvPr>
          <p:cNvSpPr txBox="1"/>
          <p:nvPr/>
        </p:nvSpPr>
        <p:spPr>
          <a:xfrm>
            <a:off x="5870940" y="3834739"/>
            <a:ext cx="1695977" cy="6858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nchorCtr="0">
            <a:normAutofit/>
          </a:bodyPr>
          <a:lstStyle/>
          <a:p>
            <a:pPr algn="ctr"/>
            <a:r>
              <a:rPr lang="en-US" sz="1400"/>
              <a:t>Instruction Training</a:t>
            </a:r>
          </a:p>
        </p:txBody>
      </p:sp>
      <p:grpSp>
        <p:nvGrpSpPr>
          <p:cNvPr id="118" name="Group 117">
            <a:extLst>
              <a:ext uri="{FF2B5EF4-FFF2-40B4-BE49-F238E27FC236}">
                <a16:creationId xmlns:a16="http://schemas.microsoft.com/office/drawing/2014/main" id="{E580C7A0-E385-5BD3-082E-093C189A1F16}"/>
              </a:ext>
            </a:extLst>
          </p:cNvPr>
          <p:cNvGrpSpPr/>
          <p:nvPr/>
        </p:nvGrpSpPr>
        <p:grpSpPr>
          <a:xfrm>
            <a:off x="3754414" y="3808069"/>
            <a:ext cx="1410964" cy="1224184"/>
            <a:chOff x="3754414" y="4008094"/>
            <a:chExt cx="1410964" cy="1224184"/>
          </a:xfrm>
        </p:grpSpPr>
        <p:sp>
          <p:nvSpPr>
            <p:cNvPr id="27" name="Flowchart: Magnetic Disk 1">
              <a:extLst>
                <a:ext uri="{FF2B5EF4-FFF2-40B4-BE49-F238E27FC236}">
                  <a16:creationId xmlns:a16="http://schemas.microsoft.com/office/drawing/2014/main" id="{106985DE-FB6E-321D-E1F3-983A2A4D3857}"/>
                </a:ext>
              </a:extLst>
            </p:cNvPr>
            <p:cNvSpPr>
              <a:spLocks noChangeAspect="1"/>
            </p:cNvSpPr>
            <p:nvPr/>
          </p:nvSpPr>
          <p:spPr>
            <a:xfrm>
              <a:off x="4173419" y="4008094"/>
              <a:ext cx="892611" cy="731520"/>
            </a:xfrm>
            <a:prstGeom prst="flowChartMagneticDisk">
              <a:avLst/>
            </a:prstGeom>
            <a:solidFill>
              <a:srgbClr val="89BDE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a:p>
          </p:txBody>
        </p:sp>
        <p:sp>
          <p:nvSpPr>
            <p:cNvPr id="28" name="Flowchart: Magnetic Disk 1">
              <a:extLst>
                <a:ext uri="{FF2B5EF4-FFF2-40B4-BE49-F238E27FC236}">
                  <a16:creationId xmlns:a16="http://schemas.microsoft.com/office/drawing/2014/main" id="{30A043FD-CC07-B7D0-7CA7-BDA1FB7EE530}"/>
                </a:ext>
              </a:extLst>
            </p:cNvPr>
            <p:cNvSpPr>
              <a:spLocks noChangeAspect="1"/>
            </p:cNvSpPr>
            <p:nvPr/>
          </p:nvSpPr>
          <p:spPr>
            <a:xfrm>
              <a:off x="4013590" y="4155325"/>
              <a:ext cx="892611" cy="731520"/>
            </a:xfrm>
            <a:prstGeom prst="flowChartMagneticDisk">
              <a:avLst/>
            </a:prstGeom>
            <a:solidFill>
              <a:srgbClr val="89BDE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a:p>
          </p:txBody>
        </p:sp>
        <p:sp>
          <p:nvSpPr>
            <p:cNvPr id="29" name="TextBox 28">
              <a:extLst>
                <a:ext uri="{FF2B5EF4-FFF2-40B4-BE49-F238E27FC236}">
                  <a16:creationId xmlns:a16="http://schemas.microsoft.com/office/drawing/2014/main" id="{AB369101-4A9C-DFA9-4F6B-A5C6404ED90E}"/>
                </a:ext>
              </a:extLst>
            </p:cNvPr>
            <p:cNvSpPr txBox="1"/>
            <p:nvPr/>
          </p:nvSpPr>
          <p:spPr>
            <a:xfrm>
              <a:off x="3754414" y="4955279"/>
              <a:ext cx="1410964" cy="276999"/>
            </a:xfrm>
            <a:prstGeom prst="rect">
              <a:avLst/>
            </a:prstGeom>
            <a:noFill/>
          </p:spPr>
          <p:txBody>
            <a:bodyPr wrap="none" rtlCol="0">
              <a:spAutoFit/>
            </a:bodyPr>
            <a:lstStyle/>
            <a:p>
              <a:pPr algn="ctr"/>
              <a:r>
                <a:rPr lang="en-US" sz="1200"/>
                <a:t>Labeled Datasets</a:t>
              </a:r>
            </a:p>
          </p:txBody>
        </p:sp>
      </p:grpSp>
      <p:cxnSp>
        <p:nvCxnSpPr>
          <p:cNvPr id="42" name="Straight Arrow Connector 41">
            <a:extLst>
              <a:ext uri="{FF2B5EF4-FFF2-40B4-BE49-F238E27FC236}">
                <a16:creationId xmlns:a16="http://schemas.microsoft.com/office/drawing/2014/main" id="{2B7C5855-65F8-CA90-7D2C-410FCF0714F0}"/>
              </a:ext>
            </a:extLst>
          </p:cNvPr>
          <p:cNvCxnSpPr>
            <a:cxnSpLocks/>
            <a:stCxn id="72" idx="4"/>
            <a:endCxn id="117" idx="1"/>
          </p:cNvCxnSpPr>
          <p:nvPr/>
        </p:nvCxnSpPr>
        <p:spPr>
          <a:xfrm>
            <a:off x="5066030" y="2745859"/>
            <a:ext cx="803243" cy="2214"/>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453244F-993F-0461-7E49-8F0E4BA4087E}"/>
              </a:ext>
            </a:extLst>
          </p:cNvPr>
          <p:cNvCxnSpPr>
            <a:cxnSpLocks/>
            <a:stCxn id="27" idx="4"/>
            <a:endCxn id="5" idx="1"/>
          </p:cNvCxnSpPr>
          <p:nvPr/>
        </p:nvCxnSpPr>
        <p:spPr>
          <a:xfrm>
            <a:off x="5066030" y="4173829"/>
            <a:ext cx="804910" cy="3810"/>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C32EF22-E3A2-7208-0A8C-CEBC4EA259F1}"/>
              </a:ext>
            </a:extLst>
          </p:cNvPr>
          <p:cNvSpPr txBox="1"/>
          <p:nvPr/>
        </p:nvSpPr>
        <p:spPr>
          <a:xfrm>
            <a:off x="5870940" y="5228084"/>
            <a:ext cx="1695977" cy="6858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nchorCtr="0">
            <a:normAutofit/>
          </a:bodyPr>
          <a:lstStyle/>
          <a:p>
            <a:pPr algn="ctr"/>
            <a:r>
              <a:rPr lang="en-US" sz="1400"/>
              <a:t>Alignment Training</a:t>
            </a:r>
          </a:p>
        </p:txBody>
      </p:sp>
      <p:cxnSp>
        <p:nvCxnSpPr>
          <p:cNvPr id="62" name="Connector: Elbow 61">
            <a:extLst>
              <a:ext uri="{FF2B5EF4-FFF2-40B4-BE49-F238E27FC236}">
                <a16:creationId xmlns:a16="http://schemas.microsoft.com/office/drawing/2014/main" id="{89F6E3DF-2E59-356B-6225-6304C424C557}"/>
              </a:ext>
            </a:extLst>
          </p:cNvPr>
          <p:cNvCxnSpPr>
            <a:cxnSpLocks/>
            <a:stCxn id="27" idx="4"/>
            <a:endCxn id="61" idx="1"/>
          </p:cNvCxnSpPr>
          <p:nvPr/>
        </p:nvCxnSpPr>
        <p:spPr>
          <a:xfrm>
            <a:off x="5066030" y="4173829"/>
            <a:ext cx="804910" cy="1397155"/>
          </a:xfrm>
          <a:prstGeom prst="bentConnector3">
            <a:avLst>
              <a:gd name="adj1" fmla="val 5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6AB403E7-48C0-46E3-3D73-C27FCB39AC34}"/>
              </a:ext>
            </a:extLst>
          </p:cNvPr>
          <p:cNvCxnSpPr>
            <a:cxnSpLocks/>
            <a:stCxn id="63" idx="3"/>
            <a:endCxn id="28" idx="2"/>
          </p:cNvCxnSpPr>
          <p:nvPr/>
        </p:nvCxnSpPr>
        <p:spPr>
          <a:xfrm>
            <a:off x="2852168" y="3579452"/>
            <a:ext cx="1161422" cy="741608"/>
          </a:xfrm>
          <a:prstGeom prst="bentConnector3">
            <a:avLst>
              <a:gd name="adj1" fmla="val 5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030E7C7F-1766-7291-9446-76DEFA7ABE8C}"/>
              </a:ext>
            </a:extLst>
          </p:cNvPr>
          <p:cNvCxnSpPr>
            <a:cxnSpLocks/>
            <a:stCxn id="117" idx="3"/>
          </p:cNvCxnSpPr>
          <p:nvPr/>
        </p:nvCxnSpPr>
        <p:spPr>
          <a:xfrm>
            <a:off x="7566917" y="2748073"/>
            <a:ext cx="881198" cy="1420206"/>
          </a:xfrm>
          <a:prstGeom prst="bentConnector3">
            <a:avLst>
              <a:gd name="adj1" fmla="val 5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A14EC47A-49EC-C6D8-D870-C223A2CE95BA}"/>
              </a:ext>
            </a:extLst>
          </p:cNvPr>
          <p:cNvCxnSpPr>
            <a:cxnSpLocks/>
            <a:stCxn id="61" idx="3"/>
          </p:cNvCxnSpPr>
          <p:nvPr/>
        </p:nvCxnSpPr>
        <p:spPr>
          <a:xfrm flipV="1">
            <a:off x="7566917" y="4168279"/>
            <a:ext cx="881198" cy="1402705"/>
          </a:xfrm>
          <a:prstGeom prst="bentConnector3">
            <a:avLst>
              <a:gd name="adj1" fmla="val 5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3A119E0-19A9-3473-8F52-BF6A24F2A654}"/>
              </a:ext>
            </a:extLst>
          </p:cNvPr>
          <p:cNvCxnSpPr>
            <a:cxnSpLocks/>
            <a:stCxn id="5" idx="3"/>
          </p:cNvCxnSpPr>
          <p:nvPr/>
        </p:nvCxnSpPr>
        <p:spPr>
          <a:xfrm flipV="1">
            <a:off x="7566917" y="4168279"/>
            <a:ext cx="881198" cy="9360"/>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588F45B5-1D9A-6E2F-85C5-54004DF7C6D8}"/>
              </a:ext>
            </a:extLst>
          </p:cNvPr>
          <p:cNvSpPr txBox="1"/>
          <p:nvPr/>
        </p:nvSpPr>
        <p:spPr>
          <a:xfrm>
            <a:off x="9726046" y="3825214"/>
            <a:ext cx="1697644" cy="6858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nchorCtr="0">
            <a:normAutofit/>
          </a:bodyPr>
          <a:lstStyle/>
          <a:p>
            <a:pPr algn="ctr"/>
            <a:r>
              <a:rPr lang="en-US" sz="1400"/>
              <a:t>Accuracy Testing</a:t>
            </a:r>
          </a:p>
        </p:txBody>
      </p:sp>
      <p:cxnSp>
        <p:nvCxnSpPr>
          <p:cNvPr id="109" name="Straight Arrow Connector 108">
            <a:extLst>
              <a:ext uri="{FF2B5EF4-FFF2-40B4-BE49-F238E27FC236}">
                <a16:creationId xmlns:a16="http://schemas.microsoft.com/office/drawing/2014/main" id="{6807D499-B817-7C96-4CF3-1154EA096527}"/>
              </a:ext>
            </a:extLst>
          </p:cNvPr>
          <p:cNvCxnSpPr>
            <a:cxnSpLocks/>
            <a:endCxn id="108" idx="1"/>
          </p:cNvCxnSpPr>
          <p:nvPr/>
        </p:nvCxnSpPr>
        <p:spPr>
          <a:xfrm flipV="1">
            <a:off x="9203671" y="4168114"/>
            <a:ext cx="522375" cy="165"/>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4C0190E0-AB29-2FFF-25BF-4817C6815F41}"/>
              </a:ext>
            </a:extLst>
          </p:cNvPr>
          <p:cNvGrpSpPr/>
          <p:nvPr/>
        </p:nvGrpSpPr>
        <p:grpSpPr>
          <a:xfrm>
            <a:off x="10048648" y="4994799"/>
            <a:ext cx="1052440" cy="878751"/>
            <a:chOff x="10107311" y="4973849"/>
            <a:chExt cx="1052440" cy="878751"/>
          </a:xfrm>
        </p:grpSpPr>
        <p:sp>
          <p:nvSpPr>
            <p:cNvPr id="124" name="Flowchart: Magnetic Disk 1">
              <a:extLst>
                <a:ext uri="{FF2B5EF4-FFF2-40B4-BE49-F238E27FC236}">
                  <a16:creationId xmlns:a16="http://schemas.microsoft.com/office/drawing/2014/main" id="{403D58E7-7FFC-8E9A-2355-DAFD616383B6}"/>
                </a:ext>
              </a:extLst>
            </p:cNvPr>
            <p:cNvSpPr>
              <a:spLocks noChangeAspect="1"/>
            </p:cNvSpPr>
            <p:nvPr/>
          </p:nvSpPr>
          <p:spPr>
            <a:xfrm>
              <a:off x="10267140" y="4973849"/>
              <a:ext cx="892611" cy="731520"/>
            </a:xfrm>
            <a:prstGeom prst="flowChartMagneticDisk">
              <a:avLst/>
            </a:prstGeom>
            <a:gradFill>
              <a:gsLst>
                <a:gs pos="0">
                  <a:schemeClr val="accent2">
                    <a:lumMod val="110000"/>
                    <a:satMod val="105000"/>
                    <a:tint val="67000"/>
                  </a:schemeClr>
                </a:gs>
                <a:gs pos="50000">
                  <a:srgbClr val="85C5A7"/>
                </a:gs>
                <a:gs pos="100000">
                  <a:srgbClr val="4CAE82"/>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126" name="Flowchart: Magnetic Disk 1">
              <a:extLst>
                <a:ext uri="{FF2B5EF4-FFF2-40B4-BE49-F238E27FC236}">
                  <a16:creationId xmlns:a16="http://schemas.microsoft.com/office/drawing/2014/main" id="{579A3C35-19A2-7951-1814-BA4A2A70CDB5}"/>
                </a:ext>
              </a:extLst>
            </p:cNvPr>
            <p:cNvSpPr>
              <a:spLocks noChangeAspect="1"/>
            </p:cNvSpPr>
            <p:nvPr/>
          </p:nvSpPr>
          <p:spPr>
            <a:xfrm>
              <a:off x="10107311" y="5121080"/>
              <a:ext cx="892611" cy="731520"/>
            </a:xfrm>
            <a:prstGeom prst="flowChartMagneticDisk">
              <a:avLst/>
            </a:prstGeom>
            <a:gradFill>
              <a:gsLst>
                <a:gs pos="0">
                  <a:schemeClr val="accent2">
                    <a:lumMod val="110000"/>
                    <a:satMod val="105000"/>
                    <a:tint val="67000"/>
                  </a:schemeClr>
                </a:gs>
                <a:gs pos="50000">
                  <a:srgbClr val="85C5A7"/>
                </a:gs>
                <a:gs pos="100000">
                  <a:srgbClr val="4CAE82"/>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grpSp>
      <p:sp>
        <p:nvSpPr>
          <p:cNvPr id="128" name="TextBox 127">
            <a:extLst>
              <a:ext uri="{FF2B5EF4-FFF2-40B4-BE49-F238E27FC236}">
                <a16:creationId xmlns:a16="http://schemas.microsoft.com/office/drawing/2014/main" id="{94D0E915-541A-B2F5-2EFA-E4CD9507D696}"/>
              </a:ext>
            </a:extLst>
          </p:cNvPr>
          <p:cNvSpPr txBox="1"/>
          <p:nvPr/>
        </p:nvSpPr>
        <p:spPr>
          <a:xfrm>
            <a:off x="10016574" y="5941984"/>
            <a:ext cx="1116588" cy="461665"/>
          </a:xfrm>
          <a:prstGeom prst="rect">
            <a:avLst/>
          </a:prstGeom>
          <a:noFill/>
        </p:spPr>
        <p:txBody>
          <a:bodyPr wrap="none" rtlCol="0">
            <a:spAutoFit/>
          </a:bodyPr>
          <a:lstStyle/>
          <a:p>
            <a:pPr algn="ctr"/>
            <a:r>
              <a:rPr lang="en-US" sz="1200"/>
              <a:t>Internal</a:t>
            </a:r>
          </a:p>
          <a:p>
            <a:pPr algn="ctr"/>
            <a:r>
              <a:rPr lang="en-US" sz="1200"/>
              <a:t>Test Datasets</a:t>
            </a:r>
          </a:p>
        </p:txBody>
      </p:sp>
      <p:cxnSp>
        <p:nvCxnSpPr>
          <p:cNvPr id="129" name="Connector: Elbow 128">
            <a:extLst>
              <a:ext uri="{FF2B5EF4-FFF2-40B4-BE49-F238E27FC236}">
                <a16:creationId xmlns:a16="http://schemas.microsoft.com/office/drawing/2014/main" id="{94A4C824-EE9C-03FC-6253-0AEE1F37A48A}"/>
              </a:ext>
            </a:extLst>
          </p:cNvPr>
          <p:cNvCxnSpPr>
            <a:cxnSpLocks/>
            <a:stCxn id="63" idx="2"/>
            <a:endCxn id="128" idx="1"/>
          </p:cNvCxnSpPr>
          <p:nvPr/>
        </p:nvCxnSpPr>
        <p:spPr>
          <a:xfrm rot="16200000" flipH="1">
            <a:off x="5060591" y="1216833"/>
            <a:ext cx="1962369" cy="7949597"/>
          </a:xfrm>
          <a:prstGeom prst="bentConnector2">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7" name="Flowchart: Magnetic Disk 1">
            <a:extLst>
              <a:ext uri="{FF2B5EF4-FFF2-40B4-BE49-F238E27FC236}">
                <a16:creationId xmlns:a16="http://schemas.microsoft.com/office/drawing/2014/main" id="{BBA5AB05-AF87-72AD-91CA-193C97006E40}"/>
              </a:ext>
            </a:extLst>
          </p:cNvPr>
          <p:cNvSpPr>
            <a:spLocks noChangeAspect="1"/>
          </p:cNvSpPr>
          <p:nvPr/>
        </p:nvSpPr>
        <p:spPr>
          <a:xfrm>
            <a:off x="10208477" y="2172981"/>
            <a:ext cx="892611" cy="731520"/>
          </a:xfrm>
          <a:prstGeom prst="flowChartMagneticDisk">
            <a:avLst/>
          </a:prstGeom>
          <a:gradFill>
            <a:gsLst>
              <a:gs pos="0">
                <a:schemeClr val="accent2">
                  <a:lumMod val="110000"/>
                  <a:satMod val="105000"/>
                  <a:tint val="67000"/>
                </a:schemeClr>
              </a:gs>
              <a:gs pos="50000">
                <a:srgbClr val="85C5A7"/>
              </a:gs>
              <a:gs pos="100000">
                <a:srgbClr val="4CAE82"/>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138" name="Flowchart: Magnetic Disk 1">
            <a:extLst>
              <a:ext uri="{FF2B5EF4-FFF2-40B4-BE49-F238E27FC236}">
                <a16:creationId xmlns:a16="http://schemas.microsoft.com/office/drawing/2014/main" id="{E8688945-A871-53AB-2AFA-62A2FF70897A}"/>
              </a:ext>
            </a:extLst>
          </p:cNvPr>
          <p:cNvSpPr>
            <a:spLocks noChangeAspect="1"/>
          </p:cNvSpPr>
          <p:nvPr/>
        </p:nvSpPr>
        <p:spPr>
          <a:xfrm>
            <a:off x="10048648" y="2320212"/>
            <a:ext cx="892611" cy="731520"/>
          </a:xfrm>
          <a:prstGeom prst="flowChartMagneticDisk">
            <a:avLst/>
          </a:prstGeom>
          <a:gradFill>
            <a:gsLst>
              <a:gs pos="0">
                <a:schemeClr val="accent2">
                  <a:lumMod val="110000"/>
                  <a:satMod val="105000"/>
                  <a:tint val="67000"/>
                </a:schemeClr>
              </a:gs>
              <a:gs pos="50000">
                <a:srgbClr val="85C5A7"/>
              </a:gs>
              <a:gs pos="100000">
                <a:srgbClr val="4CAE82"/>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a:t>MMLU</a:t>
            </a:r>
          </a:p>
          <a:p>
            <a:pPr algn="ctr"/>
            <a:r>
              <a:rPr lang="en-US" sz="1000" err="1"/>
              <a:t>HumanEval</a:t>
            </a:r>
            <a:endParaRPr lang="en-US" sz="1400"/>
          </a:p>
        </p:txBody>
      </p:sp>
      <p:sp>
        <p:nvSpPr>
          <p:cNvPr id="139" name="TextBox 138">
            <a:extLst>
              <a:ext uri="{FF2B5EF4-FFF2-40B4-BE49-F238E27FC236}">
                <a16:creationId xmlns:a16="http://schemas.microsoft.com/office/drawing/2014/main" id="{AA72EBA6-E916-21F1-E7A6-F93E9B93CF05}"/>
              </a:ext>
            </a:extLst>
          </p:cNvPr>
          <p:cNvSpPr txBox="1"/>
          <p:nvPr/>
        </p:nvSpPr>
        <p:spPr>
          <a:xfrm>
            <a:off x="9748362" y="1680234"/>
            <a:ext cx="1653017" cy="461665"/>
          </a:xfrm>
          <a:prstGeom prst="rect">
            <a:avLst/>
          </a:prstGeom>
          <a:noFill/>
        </p:spPr>
        <p:txBody>
          <a:bodyPr wrap="none" rtlCol="0">
            <a:spAutoFit/>
          </a:bodyPr>
          <a:lstStyle/>
          <a:p>
            <a:pPr algn="ctr"/>
            <a:r>
              <a:rPr lang="en-US" sz="1200"/>
              <a:t>Public</a:t>
            </a:r>
            <a:br>
              <a:rPr lang="en-US" sz="1200"/>
            </a:br>
            <a:r>
              <a:rPr lang="en-US" sz="1200"/>
              <a:t>Benchmark Datasets</a:t>
            </a:r>
          </a:p>
        </p:txBody>
      </p:sp>
      <p:cxnSp>
        <p:nvCxnSpPr>
          <p:cNvPr id="146" name="Straight Arrow Connector 145">
            <a:extLst>
              <a:ext uri="{FF2B5EF4-FFF2-40B4-BE49-F238E27FC236}">
                <a16:creationId xmlns:a16="http://schemas.microsoft.com/office/drawing/2014/main" id="{40478328-036D-061A-99EC-66258352BBCB}"/>
              </a:ext>
            </a:extLst>
          </p:cNvPr>
          <p:cNvCxnSpPr>
            <a:cxnSpLocks/>
            <a:endCxn id="108" idx="2"/>
          </p:cNvCxnSpPr>
          <p:nvPr/>
        </p:nvCxnSpPr>
        <p:spPr>
          <a:xfrm flipV="1">
            <a:off x="10574868" y="4511014"/>
            <a:ext cx="0" cy="419431"/>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180A6A0C-2FE3-8B29-E85E-4FD3DACA81A9}"/>
              </a:ext>
            </a:extLst>
          </p:cNvPr>
          <p:cNvCxnSpPr>
            <a:cxnSpLocks/>
            <a:endCxn id="108" idx="0"/>
          </p:cNvCxnSpPr>
          <p:nvPr/>
        </p:nvCxnSpPr>
        <p:spPr>
          <a:xfrm>
            <a:off x="10574868" y="3120166"/>
            <a:ext cx="0" cy="705048"/>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0FFD8BB2-2846-716F-704B-10D903A29C68}"/>
              </a:ext>
            </a:extLst>
          </p:cNvPr>
          <p:cNvSpPr txBox="1"/>
          <p:nvPr/>
        </p:nvSpPr>
        <p:spPr>
          <a:xfrm>
            <a:off x="10280268" y="2737602"/>
            <a:ext cx="389850" cy="338554"/>
          </a:xfrm>
          <a:prstGeom prst="rect">
            <a:avLst/>
          </a:prstGeom>
          <a:noFill/>
        </p:spPr>
        <p:txBody>
          <a:bodyPr wrap="none" rtlCol="0">
            <a:spAutoFit/>
          </a:bodyPr>
          <a:lstStyle/>
          <a:p>
            <a:pPr algn="ctr"/>
            <a:r>
              <a:rPr lang="en-US" sz="1600"/>
              <a:t>…</a:t>
            </a:r>
          </a:p>
        </p:txBody>
      </p:sp>
      <p:pic>
        <p:nvPicPr>
          <p:cNvPr id="3" name="Picture 2" descr="OpenAI, ChatGPT Logo Icon 22227364 PNG">
            <a:extLst>
              <a:ext uri="{FF2B5EF4-FFF2-40B4-BE49-F238E27FC236}">
                <a16:creationId xmlns:a16="http://schemas.microsoft.com/office/drawing/2014/main" id="{A0555077-63F6-A4B0-3DCF-CC5C5821B3D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8448115" y="3796198"/>
            <a:ext cx="743832" cy="743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315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lowchart: Magnetic Disk 1">
            <a:extLst>
              <a:ext uri="{FF2B5EF4-FFF2-40B4-BE49-F238E27FC236}">
                <a16:creationId xmlns:a16="http://schemas.microsoft.com/office/drawing/2014/main" id="{86721014-E1D7-2FFA-5417-1D1BDDB644C2}"/>
              </a:ext>
            </a:extLst>
          </p:cNvPr>
          <p:cNvSpPr>
            <a:spLocks noChangeAspect="1"/>
          </p:cNvSpPr>
          <p:nvPr/>
        </p:nvSpPr>
        <p:spPr>
          <a:xfrm>
            <a:off x="7964955" y="3714495"/>
            <a:ext cx="892611" cy="731520"/>
          </a:xfrm>
          <a:prstGeom prst="flowChartMagneticDisk">
            <a:avLst/>
          </a:prstGeom>
          <a:solidFill>
            <a:srgbClr val="FF8E8E"/>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a:extLst>
              <a:ext uri="{FF2B5EF4-FFF2-40B4-BE49-F238E27FC236}">
                <a16:creationId xmlns:a16="http://schemas.microsoft.com/office/drawing/2014/main" id="{BD95062C-6D52-CE8E-FD81-B3F6903E7DB6}"/>
              </a:ext>
            </a:extLst>
          </p:cNvPr>
          <p:cNvSpPr>
            <a:spLocks noGrp="1"/>
          </p:cNvSpPr>
          <p:nvPr>
            <p:ph type="title"/>
          </p:nvPr>
        </p:nvSpPr>
        <p:spPr/>
        <p:txBody>
          <a:bodyPr/>
          <a:lstStyle/>
          <a:p>
            <a:r>
              <a:rPr lang="en-US"/>
              <a:t>Retrieval Augmented Generation</a:t>
            </a:r>
          </a:p>
        </p:txBody>
      </p:sp>
      <p:sp>
        <p:nvSpPr>
          <p:cNvPr id="10" name="TextBox 9">
            <a:extLst>
              <a:ext uri="{FF2B5EF4-FFF2-40B4-BE49-F238E27FC236}">
                <a16:creationId xmlns:a16="http://schemas.microsoft.com/office/drawing/2014/main" id="{B51FED9F-C6D9-B725-AD0C-864A0C93B434}"/>
              </a:ext>
            </a:extLst>
          </p:cNvPr>
          <p:cNvSpPr txBox="1"/>
          <p:nvPr/>
        </p:nvSpPr>
        <p:spPr>
          <a:xfrm>
            <a:off x="7697042" y="4646458"/>
            <a:ext cx="1169035" cy="430887"/>
          </a:xfrm>
          <a:prstGeom prst="rect">
            <a:avLst/>
          </a:prstGeom>
          <a:noFill/>
        </p:spPr>
        <p:txBody>
          <a:bodyPr wrap="square" rtlCol="0">
            <a:spAutoFit/>
          </a:bodyPr>
          <a:lstStyle/>
          <a:p>
            <a:pPr algn="ctr"/>
            <a:r>
              <a:rPr lang="en-US" sz="1100"/>
              <a:t>Cadence</a:t>
            </a:r>
            <a:br>
              <a:rPr lang="en-US" sz="1100"/>
            </a:br>
            <a:r>
              <a:rPr lang="en-US" sz="1100"/>
              <a:t>Vector DBs</a:t>
            </a:r>
          </a:p>
        </p:txBody>
      </p:sp>
      <p:sp>
        <p:nvSpPr>
          <p:cNvPr id="13" name="Flowchart: Magnetic Disk 1">
            <a:extLst>
              <a:ext uri="{FF2B5EF4-FFF2-40B4-BE49-F238E27FC236}">
                <a16:creationId xmlns:a16="http://schemas.microsoft.com/office/drawing/2014/main" id="{80F5858A-2D06-B00F-2F8C-05C8B3EDD497}"/>
              </a:ext>
            </a:extLst>
          </p:cNvPr>
          <p:cNvSpPr>
            <a:spLocks noChangeAspect="1"/>
          </p:cNvSpPr>
          <p:nvPr/>
        </p:nvSpPr>
        <p:spPr>
          <a:xfrm>
            <a:off x="7805126" y="3861726"/>
            <a:ext cx="892611" cy="731520"/>
          </a:xfrm>
          <a:prstGeom prst="flowChartMagneticDisk">
            <a:avLst/>
          </a:prstGeom>
          <a:solidFill>
            <a:srgbClr val="FF8E8E"/>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Rectangle: Rounded Corners 13">
            <a:extLst>
              <a:ext uri="{FF2B5EF4-FFF2-40B4-BE49-F238E27FC236}">
                <a16:creationId xmlns:a16="http://schemas.microsoft.com/office/drawing/2014/main" id="{28035FB8-7CB8-5D43-D13E-E85C9CA48AE1}"/>
              </a:ext>
            </a:extLst>
          </p:cNvPr>
          <p:cNvSpPr>
            <a:spLocks noChangeAspect="1"/>
          </p:cNvSpPr>
          <p:nvPr/>
        </p:nvSpPr>
        <p:spPr>
          <a:xfrm>
            <a:off x="868030" y="3596490"/>
            <a:ext cx="3229837" cy="1261993"/>
          </a:xfrm>
          <a:prstGeom prst="roundRect">
            <a:avLst/>
          </a:prstGeom>
          <a:ln/>
        </p:spPr>
        <p:style>
          <a:lnRef idx="1">
            <a:schemeClr val="accent6"/>
          </a:lnRef>
          <a:fillRef idx="2">
            <a:schemeClr val="accent6"/>
          </a:fillRef>
          <a:effectRef idx="1">
            <a:schemeClr val="accent6"/>
          </a:effectRef>
          <a:fontRef idx="minor">
            <a:schemeClr val="dk1"/>
          </a:fontRef>
        </p:style>
        <p:txBody>
          <a:bodyPr lIns="45720" tIns="91440" rtlCol="0" anchor="t"/>
          <a:lstStyle/>
          <a:p>
            <a:pPr algn="ctr">
              <a:spcAft>
                <a:spcPts val="400"/>
              </a:spcAft>
            </a:pPr>
            <a:r>
              <a:rPr lang="en-US" sz="1600"/>
              <a:t>Virtuoso Domain Knowledge</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CAA5EB89-0F45-6A30-5A98-F0D342577C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8554" y="4146306"/>
            <a:ext cx="559563" cy="559563"/>
          </a:xfrm>
          <a:prstGeom prst="rect">
            <a:avLst/>
          </a:prstGeom>
        </p:spPr>
      </p:pic>
      <p:pic>
        <p:nvPicPr>
          <p:cNvPr id="38" name="Picture 37" descr="A black background with a black square&#10;&#10;Description automatically generated with medium confidence">
            <a:extLst>
              <a:ext uri="{FF2B5EF4-FFF2-40B4-BE49-F238E27FC236}">
                <a16:creationId xmlns:a16="http://schemas.microsoft.com/office/drawing/2014/main" id="{054DF2DD-63DA-F20A-ED69-AB951ADAEB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0944" y="4146306"/>
            <a:ext cx="559563" cy="559563"/>
          </a:xfrm>
          <a:prstGeom prst="rect">
            <a:avLst/>
          </a:prstGeom>
        </p:spPr>
      </p:pic>
      <p:grpSp>
        <p:nvGrpSpPr>
          <p:cNvPr id="151" name="Group 150">
            <a:extLst>
              <a:ext uri="{FF2B5EF4-FFF2-40B4-BE49-F238E27FC236}">
                <a16:creationId xmlns:a16="http://schemas.microsoft.com/office/drawing/2014/main" id="{A309F987-D1A6-B2E0-68AA-38DF28CCBFF3}"/>
              </a:ext>
            </a:extLst>
          </p:cNvPr>
          <p:cNvGrpSpPr/>
          <p:nvPr/>
        </p:nvGrpSpPr>
        <p:grpSpPr>
          <a:xfrm>
            <a:off x="2506164" y="4146306"/>
            <a:ext cx="575462" cy="592651"/>
            <a:chOff x="2506164" y="4146306"/>
            <a:chExt cx="575462" cy="592651"/>
          </a:xfrm>
        </p:grpSpPr>
        <p:sp>
          <p:nvSpPr>
            <p:cNvPr id="41" name="Rectangle 40">
              <a:extLst>
                <a:ext uri="{FF2B5EF4-FFF2-40B4-BE49-F238E27FC236}">
                  <a16:creationId xmlns:a16="http://schemas.microsoft.com/office/drawing/2014/main" id="{064F1105-07BE-158C-8B4C-A8C80EAD354E}"/>
                </a:ext>
              </a:extLst>
            </p:cNvPr>
            <p:cNvSpPr/>
            <p:nvPr/>
          </p:nvSpPr>
          <p:spPr>
            <a:xfrm>
              <a:off x="2606869" y="4540704"/>
              <a:ext cx="371475" cy="164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A black outline of a paper&#10;&#10;Description automatically generated">
              <a:extLst>
                <a:ext uri="{FF2B5EF4-FFF2-40B4-BE49-F238E27FC236}">
                  <a16:creationId xmlns:a16="http://schemas.microsoft.com/office/drawing/2014/main" id="{15F239A4-6BCF-9B6C-0873-F49191E4DE7F}"/>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6164" y="4146306"/>
              <a:ext cx="575462" cy="575462"/>
            </a:xfrm>
            <a:prstGeom prst="rect">
              <a:avLst/>
            </a:prstGeom>
          </p:spPr>
        </p:pic>
        <p:sp>
          <p:nvSpPr>
            <p:cNvPr id="32" name="TextBox 31">
              <a:extLst>
                <a:ext uri="{FF2B5EF4-FFF2-40B4-BE49-F238E27FC236}">
                  <a16:creationId xmlns:a16="http://schemas.microsoft.com/office/drawing/2014/main" id="{C9874743-9CF9-C389-331D-7706E6AE0A84}"/>
                </a:ext>
              </a:extLst>
            </p:cNvPr>
            <p:cNvSpPr txBox="1"/>
            <p:nvPr/>
          </p:nvSpPr>
          <p:spPr>
            <a:xfrm>
              <a:off x="2530951" y="4500430"/>
              <a:ext cx="535724" cy="238527"/>
            </a:xfrm>
            <a:prstGeom prst="rect">
              <a:avLst/>
            </a:prstGeom>
            <a:noFill/>
          </p:spPr>
          <p:txBody>
            <a:bodyPr wrap="none" rtlCol="0">
              <a:spAutoFit/>
            </a:bodyPr>
            <a:lstStyle/>
            <a:p>
              <a:r>
                <a:rPr lang="en-US" sz="950" b="1">
                  <a:solidFill>
                    <a:srgbClr val="FF8484"/>
                  </a:solidFill>
                </a:rPr>
                <a:t>SKILL</a:t>
              </a:r>
            </a:p>
          </p:txBody>
        </p:sp>
      </p:grpSp>
      <p:grpSp>
        <p:nvGrpSpPr>
          <p:cNvPr id="150" name="Group 149">
            <a:extLst>
              <a:ext uri="{FF2B5EF4-FFF2-40B4-BE49-F238E27FC236}">
                <a16:creationId xmlns:a16="http://schemas.microsoft.com/office/drawing/2014/main" id="{8248A4F9-121E-74EE-303E-48ED37222173}"/>
              </a:ext>
            </a:extLst>
          </p:cNvPr>
          <p:cNvGrpSpPr/>
          <p:nvPr/>
        </p:nvGrpSpPr>
        <p:grpSpPr>
          <a:xfrm>
            <a:off x="3169673" y="4146306"/>
            <a:ext cx="575462" cy="592651"/>
            <a:chOff x="3169673" y="4146306"/>
            <a:chExt cx="575462" cy="592651"/>
          </a:xfrm>
        </p:grpSpPr>
        <p:sp>
          <p:nvSpPr>
            <p:cNvPr id="44" name="Rectangle 43">
              <a:extLst>
                <a:ext uri="{FF2B5EF4-FFF2-40B4-BE49-F238E27FC236}">
                  <a16:creationId xmlns:a16="http://schemas.microsoft.com/office/drawing/2014/main" id="{5BB42568-9FBC-1BBD-ACE8-A51252AF8769}"/>
                </a:ext>
              </a:extLst>
            </p:cNvPr>
            <p:cNvSpPr/>
            <p:nvPr/>
          </p:nvSpPr>
          <p:spPr>
            <a:xfrm>
              <a:off x="3270378" y="4540704"/>
              <a:ext cx="371475" cy="164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A black outline of a paper&#10;&#10;Description automatically generated">
              <a:extLst>
                <a:ext uri="{FF2B5EF4-FFF2-40B4-BE49-F238E27FC236}">
                  <a16:creationId xmlns:a16="http://schemas.microsoft.com/office/drawing/2014/main" id="{A5CD0803-F05E-CA5E-C07D-C8E1D5EDB096}"/>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9673" y="4146306"/>
              <a:ext cx="575462" cy="575462"/>
            </a:xfrm>
            <a:prstGeom prst="rect">
              <a:avLst/>
            </a:prstGeom>
          </p:spPr>
        </p:pic>
        <p:sp>
          <p:nvSpPr>
            <p:cNvPr id="46" name="TextBox 45">
              <a:extLst>
                <a:ext uri="{FF2B5EF4-FFF2-40B4-BE49-F238E27FC236}">
                  <a16:creationId xmlns:a16="http://schemas.microsoft.com/office/drawing/2014/main" id="{7DE816C3-0874-35AC-9FE6-65E7D287C0D0}"/>
                </a:ext>
              </a:extLst>
            </p:cNvPr>
            <p:cNvSpPr txBox="1"/>
            <p:nvPr/>
          </p:nvSpPr>
          <p:spPr>
            <a:xfrm>
              <a:off x="3237327" y="4500430"/>
              <a:ext cx="413896" cy="238527"/>
            </a:xfrm>
            <a:prstGeom prst="rect">
              <a:avLst/>
            </a:prstGeom>
            <a:noFill/>
          </p:spPr>
          <p:txBody>
            <a:bodyPr wrap="none" rtlCol="0">
              <a:spAutoFit/>
            </a:bodyPr>
            <a:lstStyle/>
            <a:p>
              <a:r>
                <a:rPr lang="en-US" sz="950" b="1">
                  <a:solidFill>
                    <a:srgbClr val="FF8484"/>
                  </a:solidFill>
                </a:rPr>
                <a:t>TXT</a:t>
              </a:r>
            </a:p>
          </p:txBody>
        </p:sp>
      </p:grpSp>
      <p:sp>
        <p:nvSpPr>
          <p:cNvPr id="50" name="Rectangle: Rounded Corners 49">
            <a:extLst>
              <a:ext uri="{FF2B5EF4-FFF2-40B4-BE49-F238E27FC236}">
                <a16:creationId xmlns:a16="http://schemas.microsoft.com/office/drawing/2014/main" id="{1CFFD863-1D5B-BDFA-5080-3B765F940413}"/>
              </a:ext>
            </a:extLst>
          </p:cNvPr>
          <p:cNvSpPr>
            <a:spLocks noChangeAspect="1"/>
          </p:cNvSpPr>
          <p:nvPr/>
        </p:nvSpPr>
        <p:spPr>
          <a:xfrm>
            <a:off x="868029" y="5095583"/>
            <a:ext cx="3229837" cy="1261993"/>
          </a:xfrm>
          <a:prstGeom prst="roundRect">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lIns="45720" tIns="91440" rtlCol="0" anchor="t"/>
          <a:lstStyle/>
          <a:p>
            <a:pPr algn="ctr">
              <a:spcAft>
                <a:spcPts val="400"/>
              </a:spcAft>
            </a:pPr>
            <a:r>
              <a:rPr lang="en-US" sz="1600"/>
              <a:t>Customer Domain Knowledge</a:t>
            </a:r>
          </a:p>
        </p:txBody>
      </p:sp>
      <p:pic>
        <p:nvPicPr>
          <p:cNvPr id="51" name="Picture 50" descr="A black background with a black square&#10;&#10;Description automatically generated with medium confidence">
            <a:extLst>
              <a:ext uri="{FF2B5EF4-FFF2-40B4-BE49-F238E27FC236}">
                <a16:creationId xmlns:a16="http://schemas.microsoft.com/office/drawing/2014/main" id="{8A4DE6B2-B220-0B86-79F9-F8AD0A56DF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8553" y="5642897"/>
            <a:ext cx="559563" cy="559563"/>
          </a:xfrm>
          <a:prstGeom prst="rect">
            <a:avLst/>
          </a:prstGeom>
          <a:solidFill>
            <a:srgbClr val="89BDE8"/>
          </a:solidFill>
        </p:spPr>
      </p:pic>
      <p:pic>
        <p:nvPicPr>
          <p:cNvPr id="52" name="Picture 51" descr="A black background with a black square&#10;&#10;Description automatically generated with medium confidence">
            <a:extLst>
              <a:ext uri="{FF2B5EF4-FFF2-40B4-BE49-F238E27FC236}">
                <a16:creationId xmlns:a16="http://schemas.microsoft.com/office/drawing/2014/main" id="{D681DEB0-A1F7-BA8E-D8D9-1AEC010E8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0943" y="5642897"/>
            <a:ext cx="559563" cy="559563"/>
          </a:xfrm>
          <a:prstGeom prst="rect">
            <a:avLst/>
          </a:prstGeom>
          <a:solidFill>
            <a:srgbClr val="89BDE8"/>
          </a:solidFill>
        </p:spPr>
      </p:pic>
      <p:grpSp>
        <p:nvGrpSpPr>
          <p:cNvPr id="153" name="Group 152">
            <a:extLst>
              <a:ext uri="{FF2B5EF4-FFF2-40B4-BE49-F238E27FC236}">
                <a16:creationId xmlns:a16="http://schemas.microsoft.com/office/drawing/2014/main" id="{F5405A38-2F16-228A-9217-A62E9904CB91}"/>
              </a:ext>
            </a:extLst>
          </p:cNvPr>
          <p:cNvGrpSpPr/>
          <p:nvPr/>
        </p:nvGrpSpPr>
        <p:grpSpPr>
          <a:xfrm>
            <a:off x="2506163" y="5642897"/>
            <a:ext cx="575462" cy="592651"/>
            <a:chOff x="2506163" y="5642897"/>
            <a:chExt cx="575462" cy="592651"/>
          </a:xfrm>
        </p:grpSpPr>
        <p:pic>
          <p:nvPicPr>
            <p:cNvPr id="59" name="Picture 58" descr="A black outline of a paper&#10;&#10;Description automatically generated">
              <a:extLst>
                <a:ext uri="{FF2B5EF4-FFF2-40B4-BE49-F238E27FC236}">
                  <a16:creationId xmlns:a16="http://schemas.microsoft.com/office/drawing/2014/main" id="{064CD951-9F13-8053-DF47-EBD782D44069}"/>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6163" y="5642897"/>
              <a:ext cx="575462" cy="575462"/>
            </a:xfrm>
            <a:prstGeom prst="rect">
              <a:avLst/>
            </a:prstGeom>
            <a:solidFill>
              <a:srgbClr val="89BDE8"/>
            </a:solidFill>
          </p:spPr>
        </p:pic>
        <p:sp>
          <p:nvSpPr>
            <p:cNvPr id="58" name="Rectangle 57">
              <a:extLst>
                <a:ext uri="{FF2B5EF4-FFF2-40B4-BE49-F238E27FC236}">
                  <a16:creationId xmlns:a16="http://schemas.microsoft.com/office/drawing/2014/main" id="{423E74F9-7ABB-0369-EE77-5B813EBC83D7}"/>
                </a:ext>
              </a:extLst>
            </p:cNvPr>
            <p:cNvSpPr/>
            <p:nvPr/>
          </p:nvSpPr>
          <p:spPr>
            <a:xfrm>
              <a:off x="2606868" y="6037295"/>
              <a:ext cx="371475" cy="164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C3D9EDBE-FBBA-9A29-A491-84596DCD815C}"/>
                </a:ext>
              </a:extLst>
            </p:cNvPr>
            <p:cNvSpPr txBox="1"/>
            <p:nvPr/>
          </p:nvSpPr>
          <p:spPr>
            <a:xfrm>
              <a:off x="2530950" y="5997021"/>
              <a:ext cx="535724" cy="238527"/>
            </a:xfrm>
            <a:prstGeom prst="rect">
              <a:avLst/>
            </a:prstGeom>
            <a:noFill/>
          </p:spPr>
          <p:txBody>
            <a:bodyPr wrap="none" rtlCol="0">
              <a:spAutoFit/>
            </a:bodyPr>
            <a:lstStyle/>
            <a:p>
              <a:r>
                <a:rPr lang="en-US" sz="950" b="1">
                  <a:solidFill>
                    <a:srgbClr val="89BDE8"/>
                  </a:solidFill>
                </a:rPr>
                <a:t>SKILL</a:t>
              </a:r>
            </a:p>
          </p:txBody>
        </p:sp>
      </p:grpSp>
      <p:grpSp>
        <p:nvGrpSpPr>
          <p:cNvPr id="152" name="Group 151">
            <a:extLst>
              <a:ext uri="{FF2B5EF4-FFF2-40B4-BE49-F238E27FC236}">
                <a16:creationId xmlns:a16="http://schemas.microsoft.com/office/drawing/2014/main" id="{EE4FF141-267F-B5CF-FEF8-799715C88E17}"/>
              </a:ext>
            </a:extLst>
          </p:cNvPr>
          <p:cNvGrpSpPr/>
          <p:nvPr/>
        </p:nvGrpSpPr>
        <p:grpSpPr>
          <a:xfrm>
            <a:off x="3169672" y="5642897"/>
            <a:ext cx="575462" cy="592651"/>
            <a:chOff x="3169672" y="5642897"/>
            <a:chExt cx="575462" cy="592651"/>
          </a:xfrm>
        </p:grpSpPr>
        <p:pic>
          <p:nvPicPr>
            <p:cNvPr id="56" name="Picture 55" descr="A black outline of a paper&#10;&#10;Description automatically generated">
              <a:extLst>
                <a:ext uri="{FF2B5EF4-FFF2-40B4-BE49-F238E27FC236}">
                  <a16:creationId xmlns:a16="http://schemas.microsoft.com/office/drawing/2014/main" id="{37611236-4F22-B6E1-5549-B9D2F8518D16}"/>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9672" y="5642897"/>
              <a:ext cx="575462" cy="575462"/>
            </a:xfrm>
            <a:prstGeom prst="rect">
              <a:avLst/>
            </a:prstGeom>
            <a:solidFill>
              <a:srgbClr val="89BDE8"/>
            </a:solidFill>
          </p:spPr>
        </p:pic>
        <p:sp>
          <p:nvSpPr>
            <p:cNvPr id="55" name="Rectangle 54">
              <a:extLst>
                <a:ext uri="{FF2B5EF4-FFF2-40B4-BE49-F238E27FC236}">
                  <a16:creationId xmlns:a16="http://schemas.microsoft.com/office/drawing/2014/main" id="{02BAA222-AF4C-71BB-1D9C-7429C42EE01E}"/>
                </a:ext>
              </a:extLst>
            </p:cNvPr>
            <p:cNvSpPr/>
            <p:nvPr/>
          </p:nvSpPr>
          <p:spPr>
            <a:xfrm>
              <a:off x="3270377" y="6037295"/>
              <a:ext cx="371475" cy="164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CC362DB7-1CE2-6F1C-2FEB-7F847B447D38}"/>
                </a:ext>
              </a:extLst>
            </p:cNvPr>
            <p:cNvSpPr txBox="1"/>
            <p:nvPr/>
          </p:nvSpPr>
          <p:spPr>
            <a:xfrm>
              <a:off x="3237326" y="5997021"/>
              <a:ext cx="413896" cy="238527"/>
            </a:xfrm>
            <a:prstGeom prst="rect">
              <a:avLst/>
            </a:prstGeom>
            <a:noFill/>
          </p:spPr>
          <p:txBody>
            <a:bodyPr wrap="square" rtlCol="0">
              <a:spAutoFit/>
            </a:bodyPr>
            <a:lstStyle/>
            <a:p>
              <a:r>
                <a:rPr lang="en-US" sz="950" b="1">
                  <a:solidFill>
                    <a:srgbClr val="89BDE8"/>
                  </a:solidFill>
                </a:rPr>
                <a:t>TXT</a:t>
              </a:r>
            </a:p>
          </p:txBody>
        </p:sp>
      </p:grpSp>
      <p:cxnSp>
        <p:nvCxnSpPr>
          <p:cNvPr id="65" name="Straight Arrow Connector 64">
            <a:extLst>
              <a:ext uri="{FF2B5EF4-FFF2-40B4-BE49-F238E27FC236}">
                <a16:creationId xmlns:a16="http://schemas.microsoft.com/office/drawing/2014/main" id="{8295E069-5F39-AB47-D9A3-13A416F59209}"/>
              </a:ext>
            </a:extLst>
          </p:cNvPr>
          <p:cNvCxnSpPr>
            <a:stCxn id="14" idx="3"/>
            <a:endCxn id="63" idx="1"/>
          </p:cNvCxnSpPr>
          <p:nvPr/>
        </p:nvCxnSpPr>
        <p:spPr>
          <a:xfrm>
            <a:off x="4097867" y="4227487"/>
            <a:ext cx="88163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3FDC808-20F3-3952-B3DC-46DB16A4C2E9}"/>
              </a:ext>
            </a:extLst>
          </p:cNvPr>
          <p:cNvSpPr txBox="1"/>
          <p:nvPr/>
        </p:nvSpPr>
        <p:spPr>
          <a:xfrm>
            <a:off x="4109364" y="3937078"/>
            <a:ext cx="830677" cy="276999"/>
          </a:xfrm>
          <a:prstGeom prst="rect">
            <a:avLst/>
          </a:prstGeom>
          <a:noFill/>
        </p:spPr>
        <p:txBody>
          <a:bodyPr wrap="none" rtlCol="0">
            <a:spAutoFit/>
          </a:bodyPr>
          <a:lstStyle/>
          <a:p>
            <a:r>
              <a:rPr lang="en-US" sz="1200"/>
              <a:t>Chunking</a:t>
            </a:r>
          </a:p>
        </p:txBody>
      </p:sp>
      <p:cxnSp>
        <p:nvCxnSpPr>
          <p:cNvPr id="67" name="Straight Arrow Connector 66">
            <a:extLst>
              <a:ext uri="{FF2B5EF4-FFF2-40B4-BE49-F238E27FC236}">
                <a16:creationId xmlns:a16="http://schemas.microsoft.com/office/drawing/2014/main" id="{B9E65079-3FFB-6C26-09DC-F0D6FE873F4D}"/>
              </a:ext>
            </a:extLst>
          </p:cNvPr>
          <p:cNvCxnSpPr>
            <a:cxnSpLocks/>
            <a:stCxn id="63" idx="3"/>
            <a:endCxn id="13" idx="2"/>
          </p:cNvCxnSpPr>
          <p:nvPr/>
        </p:nvCxnSpPr>
        <p:spPr>
          <a:xfrm flipV="1">
            <a:off x="6549886" y="4227486"/>
            <a:ext cx="125524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54C6DDF-7AEC-8623-1E86-A34659330370}"/>
              </a:ext>
            </a:extLst>
          </p:cNvPr>
          <p:cNvSpPr txBox="1"/>
          <p:nvPr/>
        </p:nvSpPr>
        <p:spPr>
          <a:xfrm>
            <a:off x="6663620" y="3937078"/>
            <a:ext cx="1035861" cy="276999"/>
          </a:xfrm>
          <a:prstGeom prst="rect">
            <a:avLst/>
          </a:prstGeom>
          <a:noFill/>
        </p:spPr>
        <p:txBody>
          <a:bodyPr wrap="none" rtlCol="0">
            <a:spAutoFit/>
          </a:bodyPr>
          <a:lstStyle/>
          <a:p>
            <a:r>
              <a:rPr lang="en-US" sz="1200"/>
              <a:t>Embeddings</a:t>
            </a:r>
          </a:p>
        </p:txBody>
      </p:sp>
      <p:sp>
        <p:nvSpPr>
          <p:cNvPr id="63" name="Rectangle 62">
            <a:extLst>
              <a:ext uri="{FF2B5EF4-FFF2-40B4-BE49-F238E27FC236}">
                <a16:creationId xmlns:a16="http://schemas.microsoft.com/office/drawing/2014/main" id="{1E7B7127-852F-8CF0-1090-913210414A75}"/>
              </a:ext>
            </a:extLst>
          </p:cNvPr>
          <p:cNvSpPr/>
          <p:nvPr/>
        </p:nvSpPr>
        <p:spPr>
          <a:xfrm>
            <a:off x="4979503" y="3596490"/>
            <a:ext cx="1570383" cy="1261993"/>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75" name="Rectangle 74">
            <a:extLst>
              <a:ext uri="{FF2B5EF4-FFF2-40B4-BE49-F238E27FC236}">
                <a16:creationId xmlns:a16="http://schemas.microsoft.com/office/drawing/2014/main" id="{45FD5BC7-219B-4F35-2D03-CD1050BB88DE}"/>
              </a:ext>
            </a:extLst>
          </p:cNvPr>
          <p:cNvSpPr/>
          <p:nvPr/>
        </p:nvSpPr>
        <p:spPr>
          <a:xfrm>
            <a:off x="5204196" y="3929289"/>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6649F15-E321-303C-C655-FDD4365F2D48}"/>
              </a:ext>
            </a:extLst>
          </p:cNvPr>
          <p:cNvSpPr/>
          <p:nvPr/>
        </p:nvSpPr>
        <p:spPr>
          <a:xfrm>
            <a:off x="5204196" y="4228296"/>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8F25931-0922-9AB4-1921-2622933927B8}"/>
              </a:ext>
            </a:extLst>
          </p:cNvPr>
          <p:cNvSpPr/>
          <p:nvPr/>
        </p:nvSpPr>
        <p:spPr>
          <a:xfrm>
            <a:off x="5204196" y="4527304"/>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C6FF2975-ECCC-B7A3-4B37-736E2CCD8020}"/>
              </a:ext>
            </a:extLst>
          </p:cNvPr>
          <p:cNvSpPr txBox="1"/>
          <p:nvPr/>
        </p:nvSpPr>
        <p:spPr>
          <a:xfrm>
            <a:off x="5060333" y="3624390"/>
            <a:ext cx="1446230" cy="276999"/>
          </a:xfrm>
          <a:prstGeom prst="rect">
            <a:avLst/>
          </a:prstGeom>
          <a:noFill/>
        </p:spPr>
        <p:txBody>
          <a:bodyPr wrap="none" rtlCol="0">
            <a:spAutoFit/>
          </a:bodyPr>
          <a:lstStyle/>
          <a:p>
            <a:r>
              <a:rPr lang="en-US" sz="1200"/>
              <a:t>Document Chunks</a:t>
            </a:r>
          </a:p>
        </p:txBody>
      </p:sp>
      <p:sp>
        <p:nvSpPr>
          <p:cNvPr id="80" name="Flowchart: Magnetic Disk 1">
            <a:extLst>
              <a:ext uri="{FF2B5EF4-FFF2-40B4-BE49-F238E27FC236}">
                <a16:creationId xmlns:a16="http://schemas.microsoft.com/office/drawing/2014/main" id="{60E27A4C-6199-4E88-31B5-47E6BB1334B6}"/>
              </a:ext>
            </a:extLst>
          </p:cNvPr>
          <p:cNvSpPr>
            <a:spLocks noChangeAspect="1"/>
          </p:cNvSpPr>
          <p:nvPr/>
        </p:nvSpPr>
        <p:spPr>
          <a:xfrm>
            <a:off x="7936991" y="5216090"/>
            <a:ext cx="892611" cy="731520"/>
          </a:xfrm>
          <a:prstGeom prst="flowChartMagneticDisk">
            <a:avLst/>
          </a:prstGeom>
          <a:solidFill>
            <a:srgbClr val="89BDE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TextBox 80">
            <a:extLst>
              <a:ext uri="{FF2B5EF4-FFF2-40B4-BE49-F238E27FC236}">
                <a16:creationId xmlns:a16="http://schemas.microsoft.com/office/drawing/2014/main" id="{889FD400-75E3-F6EC-8627-B26B4407CD7F}"/>
              </a:ext>
            </a:extLst>
          </p:cNvPr>
          <p:cNvSpPr txBox="1"/>
          <p:nvPr/>
        </p:nvSpPr>
        <p:spPr>
          <a:xfrm>
            <a:off x="7669078" y="6148053"/>
            <a:ext cx="1169035" cy="430887"/>
          </a:xfrm>
          <a:prstGeom prst="rect">
            <a:avLst/>
          </a:prstGeom>
          <a:noFill/>
        </p:spPr>
        <p:txBody>
          <a:bodyPr wrap="square" rtlCol="0">
            <a:spAutoFit/>
          </a:bodyPr>
          <a:lstStyle/>
          <a:p>
            <a:pPr algn="ctr"/>
            <a:r>
              <a:rPr lang="en-US" sz="1100"/>
              <a:t>Customer</a:t>
            </a:r>
            <a:br>
              <a:rPr lang="en-US" sz="1100"/>
            </a:br>
            <a:r>
              <a:rPr lang="en-US" sz="1100"/>
              <a:t>Vector DBs</a:t>
            </a:r>
          </a:p>
        </p:txBody>
      </p:sp>
      <p:sp>
        <p:nvSpPr>
          <p:cNvPr id="82" name="Flowchart: Magnetic Disk 1">
            <a:extLst>
              <a:ext uri="{FF2B5EF4-FFF2-40B4-BE49-F238E27FC236}">
                <a16:creationId xmlns:a16="http://schemas.microsoft.com/office/drawing/2014/main" id="{E762A4DF-DC52-B9C7-9BA2-5312F7EC1E57}"/>
              </a:ext>
            </a:extLst>
          </p:cNvPr>
          <p:cNvSpPr>
            <a:spLocks noChangeAspect="1"/>
          </p:cNvSpPr>
          <p:nvPr/>
        </p:nvSpPr>
        <p:spPr>
          <a:xfrm>
            <a:off x="7777162" y="5360819"/>
            <a:ext cx="892611" cy="731520"/>
          </a:xfrm>
          <a:prstGeom prst="flowChartMagneticDisk">
            <a:avLst/>
          </a:prstGeom>
          <a:solidFill>
            <a:srgbClr val="89BDE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83" name="Straight Arrow Connector 82">
            <a:extLst>
              <a:ext uri="{FF2B5EF4-FFF2-40B4-BE49-F238E27FC236}">
                <a16:creationId xmlns:a16="http://schemas.microsoft.com/office/drawing/2014/main" id="{564EE783-6079-094E-E09F-C4A093153C57}"/>
              </a:ext>
            </a:extLst>
          </p:cNvPr>
          <p:cNvCxnSpPr>
            <a:cxnSpLocks/>
            <a:stCxn id="50" idx="3"/>
            <a:endCxn id="88" idx="1"/>
          </p:cNvCxnSpPr>
          <p:nvPr/>
        </p:nvCxnSpPr>
        <p:spPr>
          <a:xfrm>
            <a:off x="4097866" y="5726580"/>
            <a:ext cx="85367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B68F28DC-2E9B-4EBE-3D4E-D2C1802D648E}"/>
              </a:ext>
            </a:extLst>
          </p:cNvPr>
          <p:cNvSpPr txBox="1"/>
          <p:nvPr/>
        </p:nvSpPr>
        <p:spPr>
          <a:xfrm>
            <a:off x="4109364" y="5425093"/>
            <a:ext cx="830677" cy="276999"/>
          </a:xfrm>
          <a:prstGeom prst="rect">
            <a:avLst/>
          </a:prstGeom>
          <a:noFill/>
        </p:spPr>
        <p:txBody>
          <a:bodyPr wrap="none" rtlCol="0">
            <a:spAutoFit/>
          </a:bodyPr>
          <a:lstStyle/>
          <a:p>
            <a:r>
              <a:rPr lang="en-US" sz="1200"/>
              <a:t>Chunking</a:t>
            </a:r>
          </a:p>
        </p:txBody>
      </p:sp>
      <p:sp>
        <p:nvSpPr>
          <p:cNvPr id="86" name="TextBox 85">
            <a:extLst>
              <a:ext uri="{FF2B5EF4-FFF2-40B4-BE49-F238E27FC236}">
                <a16:creationId xmlns:a16="http://schemas.microsoft.com/office/drawing/2014/main" id="{DFDBB3F0-55FE-7122-52D0-2C1FE3BDF615}"/>
              </a:ext>
            </a:extLst>
          </p:cNvPr>
          <p:cNvSpPr txBox="1"/>
          <p:nvPr/>
        </p:nvSpPr>
        <p:spPr>
          <a:xfrm>
            <a:off x="6663620" y="5425093"/>
            <a:ext cx="1035861" cy="276999"/>
          </a:xfrm>
          <a:prstGeom prst="rect">
            <a:avLst/>
          </a:prstGeom>
          <a:noFill/>
          <a:ln w="28575">
            <a:noFill/>
          </a:ln>
        </p:spPr>
        <p:txBody>
          <a:bodyPr wrap="none" rtlCol="0">
            <a:spAutoFit/>
          </a:bodyPr>
          <a:lstStyle/>
          <a:p>
            <a:r>
              <a:rPr lang="en-US" sz="1200"/>
              <a:t>Embeddings</a:t>
            </a:r>
          </a:p>
        </p:txBody>
      </p:sp>
      <p:sp>
        <p:nvSpPr>
          <p:cNvPr id="88" name="Rectangle 87">
            <a:extLst>
              <a:ext uri="{FF2B5EF4-FFF2-40B4-BE49-F238E27FC236}">
                <a16:creationId xmlns:a16="http://schemas.microsoft.com/office/drawing/2014/main" id="{2C3F4471-E9CB-0742-9D55-C89B301763A2}"/>
              </a:ext>
            </a:extLst>
          </p:cNvPr>
          <p:cNvSpPr/>
          <p:nvPr/>
        </p:nvSpPr>
        <p:spPr>
          <a:xfrm>
            <a:off x="4951539" y="5095583"/>
            <a:ext cx="1570383" cy="1261993"/>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89" name="Rectangle 88">
            <a:extLst>
              <a:ext uri="{FF2B5EF4-FFF2-40B4-BE49-F238E27FC236}">
                <a16:creationId xmlns:a16="http://schemas.microsoft.com/office/drawing/2014/main" id="{9B061E72-7F18-9CDC-E2A4-F994BFF6E768}"/>
              </a:ext>
            </a:extLst>
          </p:cNvPr>
          <p:cNvSpPr/>
          <p:nvPr/>
        </p:nvSpPr>
        <p:spPr>
          <a:xfrm>
            <a:off x="5176232" y="5430884"/>
            <a:ext cx="1158504" cy="217017"/>
          </a:xfrm>
          <a:prstGeom prst="rect">
            <a:avLst/>
          </a:prstGeom>
          <a:solidFill>
            <a:srgbClr val="89BDE8"/>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C22223D8-82D7-F2CA-D369-F795C8F8B63E}"/>
              </a:ext>
            </a:extLst>
          </p:cNvPr>
          <p:cNvSpPr/>
          <p:nvPr/>
        </p:nvSpPr>
        <p:spPr>
          <a:xfrm>
            <a:off x="5176232" y="5729891"/>
            <a:ext cx="1158504" cy="217017"/>
          </a:xfrm>
          <a:prstGeom prst="rect">
            <a:avLst/>
          </a:prstGeom>
          <a:solidFill>
            <a:srgbClr val="89BDE8"/>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209F5E2D-D16F-1F4D-3818-26CB071CCEAF}"/>
              </a:ext>
            </a:extLst>
          </p:cNvPr>
          <p:cNvSpPr/>
          <p:nvPr/>
        </p:nvSpPr>
        <p:spPr>
          <a:xfrm>
            <a:off x="5176232" y="6028899"/>
            <a:ext cx="1158504" cy="217017"/>
          </a:xfrm>
          <a:prstGeom prst="rect">
            <a:avLst/>
          </a:prstGeom>
          <a:solidFill>
            <a:srgbClr val="89BDE8"/>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3981E972-7D3D-13FF-92BF-CEE9992B7D24}"/>
              </a:ext>
            </a:extLst>
          </p:cNvPr>
          <p:cNvSpPr txBox="1"/>
          <p:nvPr/>
        </p:nvSpPr>
        <p:spPr>
          <a:xfrm>
            <a:off x="5032369" y="5125985"/>
            <a:ext cx="1446230" cy="276999"/>
          </a:xfrm>
          <a:prstGeom prst="rect">
            <a:avLst/>
          </a:prstGeom>
          <a:noFill/>
        </p:spPr>
        <p:txBody>
          <a:bodyPr wrap="none" rtlCol="0">
            <a:spAutoFit/>
          </a:bodyPr>
          <a:lstStyle/>
          <a:p>
            <a:r>
              <a:rPr lang="en-US" sz="1200"/>
              <a:t>Document Chunks</a:t>
            </a:r>
          </a:p>
        </p:txBody>
      </p:sp>
      <p:grpSp>
        <p:nvGrpSpPr>
          <p:cNvPr id="140" name="Group 139">
            <a:extLst>
              <a:ext uri="{FF2B5EF4-FFF2-40B4-BE49-F238E27FC236}">
                <a16:creationId xmlns:a16="http://schemas.microsoft.com/office/drawing/2014/main" id="{19AE6767-76B2-9ADF-E294-CB92CD752C77}"/>
              </a:ext>
            </a:extLst>
          </p:cNvPr>
          <p:cNvGrpSpPr/>
          <p:nvPr/>
        </p:nvGrpSpPr>
        <p:grpSpPr>
          <a:xfrm>
            <a:off x="989667" y="932406"/>
            <a:ext cx="1003800" cy="1171142"/>
            <a:chOff x="989667" y="932406"/>
            <a:chExt cx="1003800" cy="1171142"/>
          </a:xfrm>
        </p:grpSpPr>
        <p:pic>
          <p:nvPicPr>
            <p:cNvPr id="97" name="Picture 96" descr="A black and white line art of a person&#10;&#10;Description automatically generated">
              <a:extLst>
                <a:ext uri="{FF2B5EF4-FFF2-40B4-BE49-F238E27FC236}">
                  <a16:creationId xmlns:a16="http://schemas.microsoft.com/office/drawing/2014/main" id="{FFE8C916-D00E-3B08-BC13-8B75B90AC463}"/>
                </a:ext>
              </a:extLst>
            </p:cNvPr>
            <p:cNvPicPr>
              <a:picLocks noChangeAspect="1"/>
            </p:cNvPicPr>
            <p:nvPr/>
          </p:nvPicPr>
          <p:blipFill>
            <a:blip r:embed="rId6" cstate="print">
              <a:clrChange>
                <a:clrFrom>
                  <a:srgbClr val="FFFFFF"/>
                </a:clrFrom>
                <a:clrTo>
                  <a:srgbClr val="FFFFFF">
                    <a:alpha val="0"/>
                  </a:srgbClr>
                </a:clrTo>
              </a:clrChange>
              <a:duotone>
                <a:schemeClr val="bg2">
                  <a:shade val="45000"/>
                  <a:satMod val="135000"/>
                </a:schemeClr>
                <a:prstClr val="white"/>
              </a:duotone>
              <a:alphaModFix amt="70000"/>
              <a:extLst>
                <a:ext uri="{BEBA8EAE-BF5A-486C-A8C5-ECC9F3942E4B}">
                  <a14:imgProps xmlns:a14="http://schemas.microsoft.com/office/drawing/2010/main">
                    <a14:imgLayer r:embed="rId7">
                      <a14:imgEffect>
                        <a14:colorTemperature colorTemp="15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7943" y="1246298"/>
              <a:ext cx="847249" cy="857250"/>
            </a:xfrm>
            <a:prstGeom prst="rect">
              <a:avLst/>
            </a:prstGeom>
          </p:spPr>
        </p:pic>
        <p:sp>
          <p:nvSpPr>
            <p:cNvPr id="98" name="TextBox 97">
              <a:extLst>
                <a:ext uri="{FF2B5EF4-FFF2-40B4-BE49-F238E27FC236}">
                  <a16:creationId xmlns:a16="http://schemas.microsoft.com/office/drawing/2014/main" id="{22A7CB6F-5884-D981-2743-90A90DF5A611}"/>
                </a:ext>
              </a:extLst>
            </p:cNvPr>
            <p:cNvSpPr txBox="1"/>
            <p:nvPr/>
          </p:nvSpPr>
          <p:spPr>
            <a:xfrm>
              <a:off x="989667" y="932406"/>
              <a:ext cx="1003800" cy="338554"/>
            </a:xfrm>
            <a:prstGeom prst="rect">
              <a:avLst/>
            </a:prstGeom>
            <a:noFill/>
          </p:spPr>
          <p:txBody>
            <a:bodyPr wrap="none" rtlCol="0">
              <a:spAutoFit/>
            </a:bodyPr>
            <a:lstStyle/>
            <a:p>
              <a:pPr algn="ctr"/>
              <a:r>
                <a:rPr lang="en-US" sz="1600"/>
                <a:t>Designer</a:t>
              </a:r>
            </a:p>
          </p:txBody>
        </p:sp>
      </p:grpSp>
      <p:sp>
        <p:nvSpPr>
          <p:cNvPr id="100" name="Rectangle: Rounded Corners 99">
            <a:extLst>
              <a:ext uri="{FF2B5EF4-FFF2-40B4-BE49-F238E27FC236}">
                <a16:creationId xmlns:a16="http://schemas.microsoft.com/office/drawing/2014/main" id="{C1E287F6-32AB-6FC1-870C-E6D121BA68FE}"/>
              </a:ext>
            </a:extLst>
          </p:cNvPr>
          <p:cNvSpPr/>
          <p:nvPr/>
        </p:nvSpPr>
        <p:spPr>
          <a:xfrm>
            <a:off x="2978343" y="1387433"/>
            <a:ext cx="1633414" cy="58080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t>Question</a:t>
            </a:r>
          </a:p>
        </p:txBody>
      </p:sp>
      <p:sp>
        <p:nvSpPr>
          <p:cNvPr id="101" name="Rectangle: Rounded Corners 100">
            <a:extLst>
              <a:ext uri="{FF2B5EF4-FFF2-40B4-BE49-F238E27FC236}">
                <a16:creationId xmlns:a16="http://schemas.microsoft.com/office/drawing/2014/main" id="{E51AEFB8-1C01-A48C-2332-317D933F5505}"/>
              </a:ext>
            </a:extLst>
          </p:cNvPr>
          <p:cNvSpPr/>
          <p:nvPr/>
        </p:nvSpPr>
        <p:spPr>
          <a:xfrm>
            <a:off x="2978343" y="2276604"/>
            <a:ext cx="1633414" cy="58080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t>Answer</a:t>
            </a:r>
          </a:p>
        </p:txBody>
      </p:sp>
      <p:grpSp>
        <p:nvGrpSpPr>
          <p:cNvPr id="110" name="Group 109">
            <a:extLst>
              <a:ext uri="{FF2B5EF4-FFF2-40B4-BE49-F238E27FC236}">
                <a16:creationId xmlns:a16="http://schemas.microsoft.com/office/drawing/2014/main" id="{ABC54CC9-FFB3-FC19-C671-18208550C8E9}"/>
              </a:ext>
            </a:extLst>
          </p:cNvPr>
          <p:cNvGrpSpPr/>
          <p:nvPr/>
        </p:nvGrpSpPr>
        <p:grpSpPr>
          <a:xfrm>
            <a:off x="9103217" y="1569328"/>
            <a:ext cx="1158504" cy="217017"/>
            <a:chOff x="7760192" y="1528314"/>
            <a:chExt cx="1158504" cy="217017"/>
          </a:xfrm>
        </p:grpSpPr>
        <p:sp>
          <p:nvSpPr>
            <p:cNvPr id="102" name="Rectangle 101">
              <a:extLst>
                <a:ext uri="{FF2B5EF4-FFF2-40B4-BE49-F238E27FC236}">
                  <a16:creationId xmlns:a16="http://schemas.microsoft.com/office/drawing/2014/main" id="{940C6BA7-2A25-5A4C-0EBF-01649EC75ED1}"/>
                </a:ext>
              </a:extLst>
            </p:cNvPr>
            <p:cNvSpPr/>
            <p:nvPr/>
          </p:nvSpPr>
          <p:spPr>
            <a:xfrm>
              <a:off x="7760192" y="1528314"/>
              <a:ext cx="1158504" cy="217017"/>
            </a:xfrm>
            <a:prstGeom prst="rect">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4" name="Rectangle 103">
              <a:extLst>
                <a:ext uri="{FF2B5EF4-FFF2-40B4-BE49-F238E27FC236}">
                  <a16:creationId xmlns:a16="http://schemas.microsoft.com/office/drawing/2014/main" id="{43C2E1AD-063B-1891-1E89-9559A6F806FF}"/>
                </a:ext>
              </a:extLst>
            </p:cNvPr>
            <p:cNvSpPr/>
            <p:nvPr/>
          </p:nvSpPr>
          <p:spPr>
            <a:xfrm>
              <a:off x="8127998" y="1528314"/>
              <a:ext cx="406401" cy="217017"/>
            </a:xfrm>
            <a:prstGeom prst="rect">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cxnSp>
        <p:nvCxnSpPr>
          <p:cNvPr id="105" name="Straight Arrow Connector 104">
            <a:extLst>
              <a:ext uri="{FF2B5EF4-FFF2-40B4-BE49-F238E27FC236}">
                <a16:creationId xmlns:a16="http://schemas.microsoft.com/office/drawing/2014/main" id="{C15AF289-0A6A-B9D2-1241-34523BE0E2A4}"/>
              </a:ext>
            </a:extLst>
          </p:cNvPr>
          <p:cNvCxnSpPr>
            <a:cxnSpLocks/>
            <a:stCxn id="100" idx="3"/>
            <a:endCxn id="102" idx="1"/>
          </p:cNvCxnSpPr>
          <p:nvPr/>
        </p:nvCxnSpPr>
        <p:spPr>
          <a:xfrm>
            <a:off x="4611757" y="1677836"/>
            <a:ext cx="449146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B489661C-3BD0-E287-25AA-3D8D81DEE711}"/>
              </a:ext>
            </a:extLst>
          </p:cNvPr>
          <p:cNvSpPr txBox="1"/>
          <p:nvPr/>
        </p:nvSpPr>
        <p:spPr>
          <a:xfrm>
            <a:off x="6324220" y="1400837"/>
            <a:ext cx="958917" cy="276999"/>
          </a:xfrm>
          <a:prstGeom prst="rect">
            <a:avLst/>
          </a:prstGeom>
          <a:noFill/>
        </p:spPr>
        <p:txBody>
          <a:bodyPr wrap="none" rtlCol="0">
            <a:spAutoFit/>
          </a:bodyPr>
          <a:lstStyle/>
          <a:p>
            <a:r>
              <a:rPr lang="en-US" sz="1200"/>
              <a:t>Embedding</a:t>
            </a:r>
          </a:p>
        </p:txBody>
      </p:sp>
      <p:sp>
        <p:nvSpPr>
          <p:cNvPr id="111" name="TextBox 110">
            <a:extLst>
              <a:ext uri="{FF2B5EF4-FFF2-40B4-BE49-F238E27FC236}">
                <a16:creationId xmlns:a16="http://schemas.microsoft.com/office/drawing/2014/main" id="{3459B99E-0D78-BF54-6BEB-8C251D7F93D3}"/>
              </a:ext>
            </a:extLst>
          </p:cNvPr>
          <p:cNvSpPr txBox="1"/>
          <p:nvPr/>
        </p:nvSpPr>
        <p:spPr>
          <a:xfrm>
            <a:off x="9038450" y="1292817"/>
            <a:ext cx="1277466" cy="276999"/>
          </a:xfrm>
          <a:prstGeom prst="rect">
            <a:avLst/>
          </a:prstGeom>
          <a:noFill/>
        </p:spPr>
        <p:txBody>
          <a:bodyPr wrap="none" rtlCol="0">
            <a:spAutoFit/>
          </a:bodyPr>
          <a:lstStyle/>
          <a:p>
            <a:r>
              <a:rPr lang="en-US" sz="1200"/>
              <a:t>Question Vector</a:t>
            </a:r>
          </a:p>
        </p:txBody>
      </p:sp>
      <p:cxnSp>
        <p:nvCxnSpPr>
          <p:cNvPr id="113" name="Connector: Elbow 112">
            <a:extLst>
              <a:ext uri="{FF2B5EF4-FFF2-40B4-BE49-F238E27FC236}">
                <a16:creationId xmlns:a16="http://schemas.microsoft.com/office/drawing/2014/main" id="{782DE464-A726-7AD2-A653-9FCA33312D9F}"/>
              </a:ext>
            </a:extLst>
          </p:cNvPr>
          <p:cNvCxnSpPr>
            <a:cxnSpLocks/>
            <a:stCxn id="117" idx="2"/>
            <a:endCxn id="72" idx="4"/>
          </p:cNvCxnSpPr>
          <p:nvPr/>
        </p:nvCxnSpPr>
        <p:spPr>
          <a:xfrm rot="5400000">
            <a:off x="8988236" y="3398377"/>
            <a:ext cx="551208" cy="812548"/>
          </a:xfrm>
          <a:prstGeom prst="bentConnector2">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32765EBD-A5DC-F574-B616-F3ED71772EEC}"/>
              </a:ext>
            </a:extLst>
          </p:cNvPr>
          <p:cNvCxnSpPr>
            <a:cxnSpLocks/>
            <a:stCxn id="117" idx="2"/>
            <a:endCxn id="80" idx="4"/>
          </p:cNvCxnSpPr>
          <p:nvPr/>
        </p:nvCxnSpPr>
        <p:spPr>
          <a:xfrm rot="5400000">
            <a:off x="8223457" y="4135192"/>
            <a:ext cx="2052803" cy="840512"/>
          </a:xfrm>
          <a:prstGeom prst="bentConnector2">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37785B9A-BAF4-FDA7-5B17-38F8010F3FCC}"/>
              </a:ext>
            </a:extLst>
          </p:cNvPr>
          <p:cNvSpPr txBox="1"/>
          <p:nvPr/>
        </p:nvSpPr>
        <p:spPr>
          <a:xfrm>
            <a:off x="9213899" y="3005827"/>
            <a:ext cx="912429" cy="52322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en-US" sz="1400"/>
              <a:t>Similarity</a:t>
            </a:r>
          </a:p>
          <a:p>
            <a:pPr algn="ctr"/>
            <a:r>
              <a:rPr lang="en-US" sz="1400"/>
              <a:t>Search</a:t>
            </a:r>
          </a:p>
        </p:txBody>
      </p:sp>
      <p:sp>
        <p:nvSpPr>
          <p:cNvPr id="119" name="Rectangle 118">
            <a:extLst>
              <a:ext uri="{FF2B5EF4-FFF2-40B4-BE49-F238E27FC236}">
                <a16:creationId xmlns:a16="http://schemas.microsoft.com/office/drawing/2014/main" id="{92E1209E-89BA-8822-DD22-FA400E3C4E88}"/>
              </a:ext>
            </a:extLst>
          </p:cNvPr>
          <p:cNvSpPr/>
          <p:nvPr/>
        </p:nvSpPr>
        <p:spPr>
          <a:xfrm>
            <a:off x="10243028" y="4107960"/>
            <a:ext cx="1570383" cy="1534937"/>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20" name="Rectangle 119">
            <a:extLst>
              <a:ext uri="{FF2B5EF4-FFF2-40B4-BE49-F238E27FC236}">
                <a16:creationId xmlns:a16="http://schemas.microsoft.com/office/drawing/2014/main" id="{5FF0F002-1CC7-53C7-A2AC-60BD36332456}"/>
              </a:ext>
            </a:extLst>
          </p:cNvPr>
          <p:cNvSpPr/>
          <p:nvPr/>
        </p:nvSpPr>
        <p:spPr>
          <a:xfrm>
            <a:off x="10467721" y="4440759"/>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0387E63F-C9F4-E18F-A419-E6C6095D9425}"/>
              </a:ext>
            </a:extLst>
          </p:cNvPr>
          <p:cNvSpPr/>
          <p:nvPr/>
        </p:nvSpPr>
        <p:spPr>
          <a:xfrm>
            <a:off x="10463785" y="5257268"/>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EA35C60A-911E-DEF0-0400-FE034819DD42}"/>
              </a:ext>
            </a:extLst>
          </p:cNvPr>
          <p:cNvSpPr txBox="1"/>
          <p:nvPr/>
        </p:nvSpPr>
        <p:spPr>
          <a:xfrm>
            <a:off x="10201938" y="4135860"/>
            <a:ext cx="1669624" cy="276999"/>
          </a:xfrm>
          <a:prstGeom prst="rect">
            <a:avLst/>
          </a:prstGeom>
          <a:noFill/>
        </p:spPr>
        <p:txBody>
          <a:bodyPr wrap="none" rtlCol="0">
            <a:spAutoFit/>
          </a:bodyPr>
          <a:lstStyle/>
          <a:p>
            <a:r>
              <a:rPr lang="en-US" sz="1200"/>
              <a:t>Top k relevant chunks</a:t>
            </a:r>
          </a:p>
        </p:txBody>
      </p:sp>
      <p:sp>
        <p:nvSpPr>
          <p:cNvPr id="125" name="Rectangle 124">
            <a:extLst>
              <a:ext uri="{FF2B5EF4-FFF2-40B4-BE49-F238E27FC236}">
                <a16:creationId xmlns:a16="http://schemas.microsoft.com/office/drawing/2014/main" id="{169918E5-BCFE-F5B6-7CF2-9FB7D97074C4}"/>
              </a:ext>
            </a:extLst>
          </p:cNvPr>
          <p:cNvSpPr/>
          <p:nvPr/>
        </p:nvSpPr>
        <p:spPr>
          <a:xfrm>
            <a:off x="10463785" y="4820985"/>
            <a:ext cx="1158504" cy="217017"/>
          </a:xfrm>
          <a:prstGeom prst="rect">
            <a:avLst/>
          </a:prstGeom>
          <a:solidFill>
            <a:srgbClr val="89BDE8"/>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7" name="Connector: Elbow 126">
            <a:extLst>
              <a:ext uri="{FF2B5EF4-FFF2-40B4-BE49-F238E27FC236}">
                <a16:creationId xmlns:a16="http://schemas.microsoft.com/office/drawing/2014/main" id="{9093A0C8-DE82-0402-F007-BDF99C3A394B}"/>
              </a:ext>
            </a:extLst>
          </p:cNvPr>
          <p:cNvCxnSpPr>
            <a:cxnSpLocks/>
            <a:stCxn id="117" idx="2"/>
            <a:endCxn id="119" idx="1"/>
          </p:cNvCxnSpPr>
          <p:nvPr/>
        </p:nvCxnSpPr>
        <p:spPr>
          <a:xfrm rot="16200000" flipH="1">
            <a:off x="9283380" y="3915781"/>
            <a:ext cx="1346382" cy="57291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6CF2D76E-4FD7-8014-EDD9-5CE20B4F97E3}"/>
              </a:ext>
            </a:extLst>
          </p:cNvPr>
          <p:cNvCxnSpPr>
            <a:cxnSpLocks/>
            <a:stCxn id="154" idx="2"/>
            <a:endCxn id="117" idx="0"/>
          </p:cNvCxnSpPr>
          <p:nvPr/>
        </p:nvCxnSpPr>
        <p:spPr>
          <a:xfrm>
            <a:off x="9666575" y="2649592"/>
            <a:ext cx="3539" cy="3562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C6ED2BA6-2532-1525-59C8-7AA04FF12741}"/>
              </a:ext>
            </a:extLst>
          </p:cNvPr>
          <p:cNvCxnSpPr>
            <a:cxnSpLocks/>
            <a:endCxn id="101" idx="3"/>
          </p:cNvCxnSpPr>
          <p:nvPr/>
        </p:nvCxnSpPr>
        <p:spPr>
          <a:xfrm flipH="1">
            <a:off x="4611757" y="2567007"/>
            <a:ext cx="60386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8C398000-41E5-E996-9454-338F72198E7C}"/>
              </a:ext>
            </a:extLst>
          </p:cNvPr>
          <p:cNvSpPr txBox="1"/>
          <p:nvPr/>
        </p:nvSpPr>
        <p:spPr>
          <a:xfrm>
            <a:off x="10805561" y="1788449"/>
            <a:ext cx="482824" cy="276999"/>
          </a:xfrm>
          <a:prstGeom prst="rect">
            <a:avLst/>
          </a:prstGeom>
          <a:noFill/>
        </p:spPr>
        <p:txBody>
          <a:bodyPr wrap="none" rtlCol="0">
            <a:spAutoFit/>
          </a:bodyPr>
          <a:lstStyle/>
          <a:p>
            <a:r>
              <a:rPr lang="en-US" sz="1200"/>
              <a:t>LLM</a:t>
            </a:r>
          </a:p>
        </p:txBody>
      </p:sp>
      <p:cxnSp>
        <p:nvCxnSpPr>
          <p:cNvPr id="136" name="Straight Arrow Connector 135">
            <a:extLst>
              <a:ext uri="{FF2B5EF4-FFF2-40B4-BE49-F238E27FC236}">
                <a16:creationId xmlns:a16="http://schemas.microsoft.com/office/drawing/2014/main" id="{1CCD86A2-B5FF-2CE4-51BA-47E0A89B8119}"/>
              </a:ext>
            </a:extLst>
          </p:cNvPr>
          <p:cNvCxnSpPr>
            <a:cxnSpLocks/>
            <a:stCxn id="97" idx="3"/>
            <a:endCxn id="100" idx="1"/>
          </p:cNvCxnSpPr>
          <p:nvPr/>
        </p:nvCxnSpPr>
        <p:spPr>
          <a:xfrm>
            <a:off x="1915192" y="1674923"/>
            <a:ext cx="1063151" cy="29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29D854F7-3575-FC40-62DC-E9A17B2372FA}"/>
              </a:ext>
            </a:extLst>
          </p:cNvPr>
          <p:cNvCxnSpPr>
            <a:cxnSpLocks/>
            <a:stCxn id="101" idx="1"/>
            <a:endCxn id="97" idx="2"/>
          </p:cNvCxnSpPr>
          <p:nvPr/>
        </p:nvCxnSpPr>
        <p:spPr>
          <a:xfrm rot="10800000">
            <a:off x="1491569" y="2103549"/>
            <a:ext cx="1486775" cy="46345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341F5512-CA24-A1BC-EF6E-0B9BAC5FFA24}"/>
              </a:ext>
            </a:extLst>
          </p:cNvPr>
          <p:cNvCxnSpPr>
            <a:cxnSpLocks/>
            <a:stCxn id="88" idx="3"/>
            <a:endCxn id="82" idx="2"/>
          </p:cNvCxnSpPr>
          <p:nvPr/>
        </p:nvCxnSpPr>
        <p:spPr>
          <a:xfrm flipV="1">
            <a:off x="6521922" y="5726579"/>
            <a:ext cx="125524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36059B04-5F2A-FA4A-5CDA-7124CE5B606A}"/>
              </a:ext>
            </a:extLst>
          </p:cNvPr>
          <p:cNvCxnSpPr>
            <a:cxnSpLocks/>
            <a:stCxn id="122" idx="0"/>
            <a:endCxn id="3" idx="2"/>
          </p:cNvCxnSpPr>
          <p:nvPr/>
        </p:nvCxnSpPr>
        <p:spPr>
          <a:xfrm flipH="1" flipV="1">
            <a:off x="11015672" y="2919042"/>
            <a:ext cx="21078" cy="12168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4" name="Arc 153">
            <a:extLst>
              <a:ext uri="{FF2B5EF4-FFF2-40B4-BE49-F238E27FC236}">
                <a16:creationId xmlns:a16="http://schemas.microsoft.com/office/drawing/2014/main" id="{4E1FDE5E-E53A-1281-304B-0D196735C46E}"/>
              </a:ext>
            </a:extLst>
          </p:cNvPr>
          <p:cNvSpPr/>
          <p:nvPr/>
        </p:nvSpPr>
        <p:spPr>
          <a:xfrm>
            <a:off x="9566134" y="2492133"/>
            <a:ext cx="201755" cy="157460"/>
          </a:xfrm>
          <a:prstGeom prst="arc">
            <a:avLst>
              <a:gd name="adj1" fmla="val 16452652"/>
              <a:gd name="adj2" fmla="val 541908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6" name="Straight Arrow Connector 155">
            <a:extLst>
              <a:ext uri="{FF2B5EF4-FFF2-40B4-BE49-F238E27FC236}">
                <a16:creationId xmlns:a16="http://schemas.microsoft.com/office/drawing/2014/main" id="{DD2A0EEB-1E98-5E17-0C53-54085F78B337}"/>
              </a:ext>
            </a:extLst>
          </p:cNvPr>
          <p:cNvCxnSpPr>
            <a:cxnSpLocks/>
            <a:stCxn id="104" idx="2"/>
            <a:endCxn id="154" idx="0"/>
          </p:cNvCxnSpPr>
          <p:nvPr/>
        </p:nvCxnSpPr>
        <p:spPr>
          <a:xfrm flipH="1">
            <a:off x="9672799" y="1786345"/>
            <a:ext cx="1425" cy="705918"/>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DD689645-B9A6-379E-F52E-61F0838936E0}"/>
              </a:ext>
            </a:extLst>
          </p:cNvPr>
          <p:cNvSpPr txBox="1"/>
          <p:nvPr/>
        </p:nvSpPr>
        <p:spPr>
          <a:xfrm>
            <a:off x="6324220" y="2276812"/>
            <a:ext cx="942887" cy="276999"/>
          </a:xfrm>
          <a:prstGeom prst="rect">
            <a:avLst/>
          </a:prstGeom>
          <a:noFill/>
        </p:spPr>
        <p:txBody>
          <a:bodyPr wrap="none" rtlCol="0">
            <a:spAutoFit/>
          </a:bodyPr>
          <a:lstStyle/>
          <a:p>
            <a:r>
              <a:rPr lang="en-US" sz="1200"/>
              <a:t>Generation</a:t>
            </a:r>
          </a:p>
        </p:txBody>
      </p:sp>
      <p:sp>
        <p:nvSpPr>
          <p:cNvPr id="169" name="TextBox 168">
            <a:extLst>
              <a:ext uri="{FF2B5EF4-FFF2-40B4-BE49-F238E27FC236}">
                <a16:creationId xmlns:a16="http://schemas.microsoft.com/office/drawing/2014/main" id="{B9A8F4F7-10BD-6E4D-3DFC-94236FAE3DB8}"/>
              </a:ext>
            </a:extLst>
          </p:cNvPr>
          <p:cNvSpPr txBox="1"/>
          <p:nvPr/>
        </p:nvSpPr>
        <p:spPr>
          <a:xfrm>
            <a:off x="4079129" y="6506346"/>
            <a:ext cx="1388522" cy="200055"/>
          </a:xfrm>
          <a:prstGeom prst="rect">
            <a:avLst/>
          </a:prstGeom>
          <a:noFill/>
        </p:spPr>
        <p:txBody>
          <a:bodyPr wrap="none" rtlCol="0">
            <a:spAutoFit/>
          </a:bodyPr>
          <a:lstStyle/>
          <a:p>
            <a:r>
              <a:rPr lang="en-US" sz="700">
                <a:solidFill>
                  <a:srgbClr val="BFBFBF"/>
                </a:solidFill>
              </a:rPr>
              <a:t>Images: Flaticon.com, </a:t>
            </a:r>
            <a:r>
              <a:rPr lang="en-US" sz="700" err="1">
                <a:solidFill>
                  <a:srgbClr val="BFBFBF"/>
                </a:solidFill>
              </a:rPr>
              <a:t>Freepik</a:t>
            </a:r>
            <a:endParaRPr lang="en-US" sz="700">
              <a:solidFill>
                <a:srgbClr val="BFBFBF"/>
              </a:solidFill>
            </a:endParaRPr>
          </a:p>
        </p:txBody>
      </p:sp>
      <p:pic>
        <p:nvPicPr>
          <p:cNvPr id="3" name="Picture 2" descr="OpenAI, ChatGPT Logo Icon 22227364 PNG">
            <a:extLst>
              <a:ext uri="{FF2B5EF4-FFF2-40B4-BE49-F238E27FC236}">
                <a16:creationId xmlns:a16="http://schemas.microsoft.com/office/drawing/2014/main" id="{3CACA8BA-53E8-9EF7-999C-975A9107385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10650441" y="2188580"/>
            <a:ext cx="730462" cy="730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12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4D452-8EBB-632F-F5A9-0A1EC3C5BA6D}"/>
              </a:ext>
            </a:extLst>
          </p:cNvPr>
          <p:cNvSpPr>
            <a:spLocks noGrp="1"/>
          </p:cNvSpPr>
          <p:nvPr>
            <p:ph type="title"/>
          </p:nvPr>
        </p:nvSpPr>
        <p:spPr/>
        <p:txBody>
          <a:bodyPr/>
          <a:lstStyle/>
          <a:p>
            <a:r>
              <a:rPr lang="en-US"/>
              <a:t>Applications</a:t>
            </a:r>
          </a:p>
        </p:txBody>
      </p:sp>
    </p:spTree>
    <p:extLst>
      <p:ext uri="{BB962C8B-B14F-4D97-AF65-F5344CB8AC3E}">
        <p14:creationId xmlns:p14="http://schemas.microsoft.com/office/powerpoint/2010/main" val="1957047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What ADE Copilot can do</a:t>
            </a:r>
          </a:p>
        </p:txBody>
      </p:sp>
      <p:pic>
        <p:nvPicPr>
          <p:cNvPr id="4" name="Picture 3">
            <a:extLst>
              <a:ext uri="{FF2B5EF4-FFF2-40B4-BE49-F238E27FC236}">
                <a16:creationId xmlns:a16="http://schemas.microsoft.com/office/drawing/2014/main" id="{F76B6DC1-6FEF-2A01-2C5F-61FC9D344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1892" y="930275"/>
            <a:ext cx="9748215" cy="5620846"/>
          </a:xfrm>
          <a:prstGeom prst="rect">
            <a:avLst/>
          </a:prstGeom>
        </p:spPr>
      </p:pic>
    </p:spTree>
    <p:extLst>
      <p:ext uri="{BB962C8B-B14F-4D97-AF65-F5344CB8AC3E}">
        <p14:creationId xmlns:p14="http://schemas.microsoft.com/office/powerpoint/2010/main" val="2518787968"/>
      </p:ext>
    </p:extLst>
  </p:cSld>
  <p:clrMapOvr>
    <a:masterClrMapping/>
  </p:clrMapOvr>
</p:sld>
</file>

<file path=ppt/theme/theme1.xml><?xml version="1.0" encoding="utf-8"?>
<a:theme xmlns:a="http://schemas.openxmlformats.org/drawingml/2006/main" name="Cadence-Lt">
  <a:themeElements>
    <a:clrScheme name="Cadence Color Palette">
      <a:dk1>
        <a:srgbClr val="262626"/>
      </a:dk1>
      <a:lt1>
        <a:srgbClr val="FFFFFF"/>
      </a:lt1>
      <a:dk2>
        <a:srgbClr val="2CCCD3"/>
      </a:dk2>
      <a:lt2>
        <a:srgbClr val="147BD1"/>
      </a:lt2>
      <a:accent1>
        <a:srgbClr val="00778B"/>
      </a:accent1>
      <a:accent2>
        <a:srgbClr val="00A376"/>
      </a:accent2>
      <a:accent3>
        <a:srgbClr val="FFB81C"/>
      </a:accent3>
      <a:accent4>
        <a:srgbClr val="FF8200"/>
      </a:accent4>
      <a:accent5>
        <a:srgbClr val="CE0058"/>
      </a:accent5>
      <a:accent6>
        <a:srgbClr val="FF0000"/>
      </a:accent6>
      <a:hlink>
        <a:srgbClr val="0563C1"/>
      </a:hlink>
      <a:folHlink>
        <a:srgbClr val="954F72"/>
      </a:folHlink>
    </a:clrScheme>
    <a:fontScheme name="Custom 3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4 Cadence-Default.pptx" id="{967D319C-8E37-4888-A0FB-846F883751C8}" vid="{4B4EB1DA-5EA3-4D1B-BBE1-1BF891AE90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1802221C47224DAD2E1CD157C76B66" ma:contentTypeVersion="15" ma:contentTypeDescription="Create a new document." ma:contentTypeScope="" ma:versionID="363dbe0862a1b9cf731691ddd7ebcb66">
  <xsd:schema xmlns:xsd="http://www.w3.org/2001/XMLSchema" xmlns:xs="http://www.w3.org/2001/XMLSchema" xmlns:p="http://schemas.microsoft.com/office/2006/metadata/properties" xmlns:ns1="http://schemas.microsoft.com/sharepoint/v3" xmlns:ns2="4d616b5b-752e-49e1-bc84-983707c3b45d" xmlns:ns3="7b8458dc-598e-4883-bee3-b65cd33e2373" targetNamespace="http://schemas.microsoft.com/office/2006/metadata/properties" ma:root="true" ma:fieldsID="2291c4afe0501b639051f6a2b720ae43" ns1:_="" ns2:_="" ns3:_="">
    <xsd:import namespace="http://schemas.microsoft.com/sharepoint/v3"/>
    <xsd:import namespace="4d616b5b-752e-49e1-bc84-983707c3b45d"/>
    <xsd:import namespace="7b8458dc-598e-4883-bee3-b65cd33e237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LengthInSecond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616b5b-752e-49e1-bc84-983707c3b4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08598ab3-f258-400c-894e-c8866d512870"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b8458dc-598e-4883-bee3-b65cd33e237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7a5bd02-32ac-4533-853a-ac2de7758b65}" ma:internalName="TaxCatchAll" ma:showField="CatchAllData" ma:web="7b8458dc-598e-4883-bee3-b65cd33e23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7b8458dc-598e-4883-bee3-b65cd33e2373" xsi:nil="true"/>
    <lcf76f155ced4ddcb4097134ff3c332f xmlns="4d616b5b-752e-49e1-bc84-983707c3b45d">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5F414E3A-68DA-42A0-8EE0-8D409A8A80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d616b5b-752e-49e1-bc84-983707c3b45d"/>
    <ds:schemaRef ds:uri="7b8458dc-598e-4883-bee3-b65cd33e23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6A66B61-4F06-44C8-9162-4B6D2BCADA53}">
  <ds:schemaRefs>
    <ds:schemaRef ds:uri="http://schemas.microsoft.com/sharepoint/v3/contenttype/forms"/>
  </ds:schemaRefs>
</ds:datastoreItem>
</file>

<file path=customXml/itemProps3.xml><?xml version="1.0" encoding="utf-8"?>
<ds:datastoreItem xmlns:ds="http://schemas.openxmlformats.org/officeDocument/2006/customXml" ds:itemID="{C41E21E2-184C-4C53-96CE-A9EC73448FA3}">
  <ds:schemaRefs>
    <ds:schemaRef ds:uri="http://schemas.microsoft.com/office/2006/documentManagement/types"/>
    <ds:schemaRef ds:uri="http://schemas.microsoft.com/sharepoint/v3"/>
    <ds:schemaRef ds:uri="http://purl.org/dc/elements/1.1/"/>
    <ds:schemaRef ds:uri="http://schemas.openxmlformats.org/package/2006/metadata/core-properties"/>
    <ds:schemaRef ds:uri="http://www.w3.org/XML/1998/namespace"/>
    <ds:schemaRef ds:uri="http://schemas.microsoft.com/office/infopath/2007/PartnerControls"/>
    <ds:schemaRef ds:uri="http://purl.org/dc/dcmitype/"/>
    <ds:schemaRef ds:uri="http://purl.org/dc/terms/"/>
    <ds:schemaRef ds:uri="http://schemas.microsoft.com/office/2006/metadata/properties"/>
    <ds:schemaRef ds:uri="7b8458dc-598e-4883-bee3-b65cd33e2373"/>
    <ds:schemaRef ds:uri="4d616b5b-752e-49e1-bc84-983707c3b45d"/>
  </ds:schemaRefs>
</ds:datastoreItem>
</file>

<file path=docProps/app.xml><?xml version="1.0" encoding="utf-8"?>
<Properties xmlns="http://schemas.openxmlformats.org/officeDocument/2006/extended-properties" xmlns:vt="http://schemas.openxmlformats.org/officeDocument/2006/docPropsVTypes">
  <Template>blank</Template>
  <TotalTime>7766</TotalTime>
  <Words>1184</Words>
  <Application>Microsoft Office PowerPoint</Application>
  <PresentationFormat>Widescreen</PresentationFormat>
  <Paragraphs>285</Paragraphs>
  <Slides>24</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.Lucida Grande UI Regular</vt:lpstr>
      <vt:lpstr>Arial Unicode MS</vt:lpstr>
      <vt:lpstr>Avenir Next</vt:lpstr>
      <vt:lpstr>Rubik Light</vt:lpstr>
      <vt:lpstr>Arial</vt:lpstr>
      <vt:lpstr>Calibri</vt:lpstr>
      <vt:lpstr>Courier New</vt:lpstr>
      <vt:lpstr>Times New Roman</vt:lpstr>
      <vt:lpstr>Cadence-Lt</vt:lpstr>
      <vt:lpstr>CIC Global 2025</vt:lpstr>
      <vt:lpstr>Overview</vt:lpstr>
      <vt:lpstr>What’s ADE Copilot</vt:lpstr>
      <vt:lpstr>Architecture</vt:lpstr>
      <vt:lpstr>Architecture</vt:lpstr>
      <vt:lpstr>Fine Tuning</vt:lpstr>
      <vt:lpstr>Retrieval Augmented Generation</vt:lpstr>
      <vt:lpstr>Applications</vt:lpstr>
      <vt:lpstr>What ADE Copilot can do</vt:lpstr>
      <vt:lpstr>ADE Chatbot</vt:lpstr>
      <vt:lpstr>ADE Chatbot</vt:lpstr>
      <vt:lpstr>ADE Chatbot</vt:lpstr>
      <vt:lpstr>Measurement Generation</vt:lpstr>
      <vt:lpstr>Measurement Generation</vt:lpstr>
      <vt:lpstr>Measurement Generation</vt:lpstr>
      <vt:lpstr>Measurement Generation</vt:lpstr>
      <vt:lpstr>Measurement Generation</vt:lpstr>
      <vt:lpstr>Job Policy Optimization</vt:lpstr>
      <vt:lpstr>Job Policy Optimization</vt:lpstr>
      <vt:lpstr>Job Policy Optimization</vt:lpstr>
      <vt:lpstr>Job Policy Optimization</vt:lpstr>
      <vt:lpstr>Summary</vt:lpstr>
      <vt:lpstr>Summary</vt:lpstr>
      <vt:lpstr>PowerPoint Presentation</vt:lpstr>
    </vt:vector>
  </TitlesOfParts>
  <Company>Cadence Design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36pt Arial Initial Cap</dc:title>
  <dc:creator>Yesenia Carrillo</dc:creator>
  <cp:keywords>2024 Cadence PowerPoint Template</cp:keywords>
  <dc:description>1 January update</dc:description>
  <cp:lastModifiedBy>Pengcheng Xin</cp:lastModifiedBy>
  <cp:revision>321</cp:revision>
  <dcterms:created xsi:type="dcterms:W3CDTF">2024-05-09T21:51:00Z</dcterms:created>
  <dcterms:modified xsi:type="dcterms:W3CDTF">2024-11-22T02:11:20Z</dcterms:modified>
  <cp:category>PowerPoint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0x010100EA1802221C47224DAD2E1CD157C76B66</vt:lpwstr>
  </property>
</Properties>
</file>